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5E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38244" y="596983"/>
            <a:ext cx="8689976" cy="1177960"/>
          </a:xfrm>
        </p:spPr>
        <p:txBody>
          <a:bodyPr>
            <a:normAutofit fontScale="90000"/>
          </a:bodyPr>
          <a:lstStyle/>
          <a:p>
            <a:r>
              <a:rPr lang="it-IT" sz="66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F</a:t>
            </a:r>
            <a:r>
              <a:rPr lang="it-IT" sz="66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A</a:t>
            </a:r>
            <a:r>
              <a:rPr lang="it-IT" sz="6600" b="1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  <a:t>R</a:t>
            </a:r>
            <a:r>
              <a:rPr lang="it-IT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F</a:t>
            </a:r>
            <a:r>
              <a:rPr lang="it-IT" sz="6600" b="1" dirty="0" smtClean="0">
                <a:solidFill>
                  <a:srgbClr val="92D050"/>
                </a:solidFill>
                <a:latin typeface="Imprint MT Shadow" panose="04020605060303030202" pitchFamily="82" charset="0"/>
              </a:rPr>
              <a:t>A</a:t>
            </a:r>
            <a:r>
              <a:rPr lang="it-IT" sz="6600" b="1" dirty="0" smtClean="0">
                <a:solidFill>
                  <a:srgbClr val="00B050"/>
                </a:solidFill>
                <a:latin typeface="Imprint MT Shadow" panose="04020605060303030202" pitchFamily="82" charset="0"/>
              </a:rPr>
              <a:t>L</a:t>
            </a:r>
            <a:r>
              <a:rPr lang="it-IT" sz="6600" b="1" dirty="0" smtClean="0">
                <a:solidFill>
                  <a:srgbClr val="00B0F0"/>
                </a:solidFill>
                <a:latin typeface="Imprint MT Shadow" panose="04020605060303030202" pitchFamily="82" charset="0"/>
              </a:rPr>
              <a:t>L</a:t>
            </a:r>
            <a:r>
              <a:rPr lang="it-IT" sz="6600" b="1" dirty="0" smtClean="0">
                <a:solidFill>
                  <a:srgbClr val="0070C0"/>
                </a:solidFill>
                <a:latin typeface="Imprint MT Shadow" panose="04020605060303030202" pitchFamily="82" charset="0"/>
              </a:rPr>
              <a:t>A</a:t>
            </a:r>
            <a:r>
              <a:rPr lang="it-IT" sz="6600" b="1" dirty="0" smtClean="0">
                <a:latin typeface="Imprint MT Shadow" panose="04020605060303030202" pitchFamily="82" charset="0"/>
              </a:rPr>
              <a:t> </a:t>
            </a:r>
            <a:r>
              <a:rPr lang="it-IT" sz="6600" b="1" dirty="0" smtClean="0">
                <a:solidFill>
                  <a:srgbClr val="002060"/>
                </a:solidFill>
                <a:latin typeface="Imprint MT Shadow" panose="04020605060303030202" pitchFamily="82" charset="0"/>
              </a:rPr>
              <a:t>A</a:t>
            </a:r>
            <a:r>
              <a:rPr lang="it-IT" sz="6600" b="1" dirty="0" smtClean="0">
                <a:solidFill>
                  <a:srgbClr val="7030A0"/>
                </a:solidFill>
                <a:latin typeface="Imprint MT Shadow" panose="04020605060303030202" pitchFamily="82" charset="0"/>
              </a:rPr>
              <a:t>R</a:t>
            </a:r>
            <a:r>
              <a:rPr lang="it-IT" sz="6600" b="1" dirty="0" smtClean="0">
                <a:solidFill>
                  <a:schemeClr val="accent6"/>
                </a:solidFill>
                <a:latin typeface="Imprint MT Shadow" panose="04020605060303030202" pitchFamily="82" charset="0"/>
              </a:rPr>
              <a:t>C</a:t>
            </a:r>
            <a:r>
              <a:rPr lang="it-IT" sz="6600" b="1" dirty="0" smtClean="0">
                <a:solidFill>
                  <a:srgbClr val="C00000"/>
                </a:solidFill>
                <a:latin typeface="Imprint MT Shadow" panose="04020605060303030202" pitchFamily="82" charset="0"/>
              </a:rPr>
              <a:t>O</a:t>
            </a:r>
            <a:r>
              <a:rPr lang="it-IT" sz="6600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B</a:t>
            </a:r>
            <a:r>
              <a:rPr lang="it-IT" sz="6600" b="1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  <a:t>A</a:t>
            </a:r>
            <a:r>
              <a:rPr lang="it-IT" sz="66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L</a:t>
            </a:r>
            <a:r>
              <a:rPr lang="it-IT" sz="6600" b="1" dirty="0" smtClean="0">
                <a:solidFill>
                  <a:srgbClr val="92D050"/>
                </a:solidFill>
                <a:latin typeface="Imprint MT Shadow" panose="04020605060303030202" pitchFamily="82" charset="0"/>
              </a:rPr>
              <a:t>E</a:t>
            </a:r>
            <a:r>
              <a:rPr lang="it-IT" sz="6600" b="1" dirty="0" smtClean="0">
                <a:solidFill>
                  <a:srgbClr val="00B050"/>
                </a:solidFill>
                <a:latin typeface="Imprint MT Shadow" panose="04020605060303030202" pitchFamily="82" charset="0"/>
              </a:rPr>
              <a:t>N</a:t>
            </a:r>
            <a:r>
              <a:rPr lang="it-IT" sz="6600" b="1" dirty="0" smtClean="0">
                <a:solidFill>
                  <a:srgbClr val="00B0F0"/>
                </a:solidFill>
                <a:latin typeface="Imprint MT Shadow" panose="04020605060303030202" pitchFamily="82" charset="0"/>
              </a:rPr>
              <a:t>O</a:t>
            </a:r>
            <a:r>
              <a:rPr lang="it-IT" sz="6600" b="1" dirty="0" smtClean="0">
                <a:latin typeface="Imprint MT Shadow" panose="04020605060303030202" pitchFamily="82" charset="0"/>
              </a:rPr>
              <a:t> </a:t>
            </a:r>
            <a:endParaRPr lang="it-IT" sz="6600" b="1" dirty="0">
              <a:latin typeface="Imprint MT Shadow" panose="040206050603030302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11040" y="8888506"/>
            <a:ext cx="8689976" cy="137159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Risultati immagini per farfalle coloratissime arcobal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56" y="2099328"/>
            <a:ext cx="3884753" cy="3884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143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745963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00FF"/>
                </a:solidFill>
              </a:rPr>
              <a:t>Grazie per</a:t>
            </a:r>
            <a:br>
              <a:rPr lang="it-IT" sz="4000" b="1" dirty="0" smtClean="0">
                <a:solidFill>
                  <a:srgbClr val="0000FF"/>
                </a:solidFill>
              </a:rPr>
            </a:br>
            <a:r>
              <a:rPr lang="it-IT" sz="4000" b="1" dirty="0" smtClean="0">
                <a:solidFill>
                  <a:srgbClr val="0000FF"/>
                </a:solidFill>
              </a:rPr>
              <a:t>l’attenzione!</a:t>
            </a:r>
            <a:endParaRPr lang="it-IT" sz="4000" b="1" dirty="0">
              <a:solidFill>
                <a:srgbClr val="0000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65" y="-235131"/>
            <a:ext cx="8665029" cy="70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4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1872" y="1211823"/>
            <a:ext cx="10364451" cy="4023152"/>
          </a:xfrm>
        </p:spPr>
        <p:txBody>
          <a:bodyPr>
            <a:noAutofit/>
          </a:bodyPr>
          <a:lstStyle/>
          <a:p>
            <a:r>
              <a:rPr lang="it-IT" sz="9600" b="1" dirty="0" smtClean="0">
                <a:solidFill>
                  <a:srgbClr val="C00000"/>
                </a:solidFill>
              </a:rPr>
              <a:t>F</a:t>
            </a:r>
            <a:r>
              <a:rPr lang="it-IT" sz="9600" b="1" dirty="0" smtClean="0">
                <a:solidFill>
                  <a:srgbClr val="FF0000"/>
                </a:solidFill>
              </a:rPr>
              <a:t>a</a:t>
            </a:r>
            <a:r>
              <a:rPr lang="it-IT" sz="9600" b="1" dirty="0" smtClean="0">
                <a:solidFill>
                  <a:srgbClr val="FFC000"/>
                </a:solidFill>
              </a:rPr>
              <a:t>t</a:t>
            </a:r>
            <a:r>
              <a:rPr lang="it-IT" sz="9600" b="1" dirty="0" smtClean="0">
                <a:solidFill>
                  <a:srgbClr val="FFFF00"/>
                </a:solidFill>
              </a:rPr>
              <a:t>t</a:t>
            </a:r>
            <a:r>
              <a:rPr lang="it-IT" sz="9600" b="1" dirty="0" smtClean="0">
                <a:solidFill>
                  <a:srgbClr val="92D050"/>
                </a:solidFill>
              </a:rPr>
              <a:t>o</a:t>
            </a:r>
            <a:r>
              <a:rPr lang="it-IT" sz="9600" b="1" dirty="0" smtClean="0"/>
              <a:t> </a:t>
            </a:r>
            <a:r>
              <a:rPr lang="it-IT" sz="9600" b="1" dirty="0" smtClean="0">
                <a:solidFill>
                  <a:srgbClr val="00B050"/>
                </a:solidFill>
              </a:rPr>
              <a:t>d</a:t>
            </a:r>
            <a:r>
              <a:rPr lang="it-IT" sz="9600" b="1" dirty="0" smtClean="0">
                <a:solidFill>
                  <a:srgbClr val="00B0F0"/>
                </a:solidFill>
              </a:rPr>
              <a:t>a</a:t>
            </a:r>
            <a:r>
              <a:rPr lang="it-IT" sz="9600" b="1" dirty="0" smtClean="0"/>
              <a:t> </a:t>
            </a:r>
            <a:r>
              <a:rPr lang="it-IT" sz="9600" b="1" dirty="0" smtClean="0">
                <a:solidFill>
                  <a:srgbClr val="0070C0"/>
                </a:solidFill>
              </a:rPr>
              <a:t>A</a:t>
            </a:r>
            <a:r>
              <a:rPr lang="it-IT" sz="9600" b="1" dirty="0" smtClean="0">
                <a:solidFill>
                  <a:srgbClr val="002060"/>
                </a:solidFill>
              </a:rPr>
              <a:t>l</a:t>
            </a:r>
            <a:r>
              <a:rPr lang="it-IT" sz="9600" b="1" dirty="0" smtClean="0">
                <a:solidFill>
                  <a:srgbClr val="7030A0"/>
                </a:solidFill>
              </a:rPr>
              <a:t>e</a:t>
            </a:r>
            <a:r>
              <a:rPr lang="it-IT" sz="9600" b="1" dirty="0" smtClean="0">
                <a:solidFill>
                  <a:schemeClr val="accent6"/>
                </a:solidFill>
              </a:rPr>
              <a:t>s</a:t>
            </a:r>
            <a:r>
              <a:rPr lang="it-IT" sz="9600" b="1" dirty="0" smtClean="0">
                <a:solidFill>
                  <a:schemeClr val="accent1"/>
                </a:solidFill>
              </a:rPr>
              <a:t>s</a:t>
            </a:r>
            <a:r>
              <a:rPr lang="it-IT" sz="9600" b="1" dirty="0" smtClean="0">
                <a:solidFill>
                  <a:srgbClr val="C00000"/>
                </a:solidFill>
              </a:rPr>
              <a:t>i</a:t>
            </a:r>
            <a:r>
              <a:rPr lang="it-IT" sz="9600" b="1" dirty="0" smtClean="0">
                <a:solidFill>
                  <a:srgbClr val="FF0000"/>
                </a:solidFill>
              </a:rPr>
              <a:t>a</a:t>
            </a:r>
            <a:r>
              <a:rPr lang="it-IT" sz="9600" b="1" dirty="0" smtClean="0"/>
              <a:t> </a:t>
            </a:r>
            <a:r>
              <a:rPr lang="it-IT" sz="9600" b="1" dirty="0" err="1" smtClean="0">
                <a:solidFill>
                  <a:srgbClr val="FFC000"/>
                </a:solidFill>
              </a:rPr>
              <a:t>a</a:t>
            </a:r>
            <a:r>
              <a:rPr lang="it-IT" sz="9600" b="1" dirty="0" err="1" smtClean="0">
                <a:solidFill>
                  <a:srgbClr val="FFFF00"/>
                </a:solidFill>
              </a:rPr>
              <a:t>l</a:t>
            </a:r>
            <a:r>
              <a:rPr lang="it-IT" sz="9600" b="1" dirty="0" err="1" smtClean="0">
                <a:solidFill>
                  <a:srgbClr val="92D050"/>
                </a:solidFill>
              </a:rPr>
              <a:t>t</a:t>
            </a:r>
            <a:r>
              <a:rPr lang="it-IT" sz="9600" b="1" dirty="0" err="1" smtClean="0">
                <a:solidFill>
                  <a:srgbClr val="00B050"/>
                </a:solidFill>
              </a:rPr>
              <a:t>a</a:t>
            </a:r>
            <a:r>
              <a:rPr lang="it-IT" sz="9600" b="1" dirty="0" err="1" smtClean="0">
                <a:solidFill>
                  <a:srgbClr val="00B0F0"/>
                </a:solidFill>
              </a:rPr>
              <a:t>v</a:t>
            </a:r>
            <a:r>
              <a:rPr lang="it-IT" sz="9600" b="1" dirty="0" err="1" smtClean="0">
                <a:solidFill>
                  <a:srgbClr val="0070C0"/>
                </a:solidFill>
              </a:rPr>
              <a:t>i</a:t>
            </a:r>
            <a:r>
              <a:rPr lang="it-IT" sz="9600" b="1" dirty="0" err="1" smtClean="0">
                <a:solidFill>
                  <a:srgbClr val="002060"/>
                </a:solidFill>
              </a:rPr>
              <a:t>l</a:t>
            </a:r>
            <a:r>
              <a:rPr lang="it-IT" sz="9600" b="1" dirty="0" err="1" smtClean="0">
                <a:solidFill>
                  <a:srgbClr val="7030A0"/>
                </a:solidFill>
              </a:rPr>
              <a:t>l</a:t>
            </a:r>
            <a:r>
              <a:rPr lang="it-IT" sz="9600" b="1" dirty="0" err="1" smtClean="0">
                <a:solidFill>
                  <a:schemeClr val="accent6"/>
                </a:solidFill>
              </a:rPr>
              <a:t>a</a:t>
            </a:r>
            <a:r>
              <a:rPr lang="it-IT" sz="9600" b="1" dirty="0" smtClean="0"/>
              <a:t> </a:t>
            </a:r>
            <a:r>
              <a:rPr lang="it-IT" sz="9600" b="1" dirty="0" smtClean="0">
                <a:solidFill>
                  <a:schemeClr val="accent1"/>
                </a:solidFill>
              </a:rPr>
              <a:t>e</a:t>
            </a:r>
            <a:r>
              <a:rPr lang="it-IT" sz="9600" b="1" dirty="0" smtClean="0"/>
              <a:t> </a:t>
            </a:r>
            <a:r>
              <a:rPr lang="it-IT" sz="9600" b="1" dirty="0" smtClean="0">
                <a:solidFill>
                  <a:srgbClr val="C00000"/>
                </a:solidFill>
              </a:rPr>
              <a:t>a</a:t>
            </a:r>
            <a:r>
              <a:rPr lang="it-IT" sz="9600" b="1" dirty="0" smtClean="0">
                <a:solidFill>
                  <a:srgbClr val="FF0000"/>
                </a:solidFill>
              </a:rPr>
              <a:t>l</a:t>
            </a:r>
            <a:r>
              <a:rPr lang="it-IT" sz="9600" b="1" dirty="0" smtClean="0">
                <a:solidFill>
                  <a:srgbClr val="FFC000"/>
                </a:solidFill>
              </a:rPr>
              <a:t>i</a:t>
            </a:r>
            <a:r>
              <a:rPr lang="it-IT" sz="9600" b="1" dirty="0" smtClean="0">
                <a:solidFill>
                  <a:srgbClr val="92D050"/>
                </a:solidFill>
              </a:rPr>
              <a:t>c</a:t>
            </a:r>
            <a:r>
              <a:rPr lang="it-IT" sz="9600" b="1" dirty="0" smtClean="0">
                <a:solidFill>
                  <a:srgbClr val="00B050"/>
                </a:solidFill>
              </a:rPr>
              <a:t>e</a:t>
            </a:r>
            <a:r>
              <a:rPr lang="it-IT" sz="9600" b="1" dirty="0" smtClean="0"/>
              <a:t> </a:t>
            </a:r>
            <a:r>
              <a:rPr lang="it-IT" sz="9600" b="1" dirty="0" err="1" smtClean="0">
                <a:solidFill>
                  <a:srgbClr val="00B0F0"/>
                </a:solidFill>
              </a:rPr>
              <a:t>m</a:t>
            </a:r>
            <a:r>
              <a:rPr lang="it-IT" sz="9600" b="1" dirty="0" err="1" smtClean="0">
                <a:solidFill>
                  <a:srgbClr val="0070C0"/>
                </a:solidFill>
              </a:rPr>
              <a:t>a</a:t>
            </a:r>
            <a:r>
              <a:rPr lang="it-IT" sz="9600" b="1" dirty="0" err="1" smtClean="0">
                <a:solidFill>
                  <a:srgbClr val="002060"/>
                </a:solidFill>
              </a:rPr>
              <a:t>g</a:t>
            </a:r>
            <a:r>
              <a:rPr lang="it-IT" sz="9600" b="1" dirty="0" err="1" smtClean="0">
                <a:solidFill>
                  <a:srgbClr val="7030A0"/>
                </a:solidFill>
              </a:rPr>
              <a:t>l</a:t>
            </a:r>
            <a:r>
              <a:rPr lang="it-IT" sz="9600" b="1" dirty="0" err="1" smtClean="0">
                <a:solidFill>
                  <a:schemeClr val="accent6"/>
                </a:solidFill>
              </a:rPr>
              <a:t>i</a:t>
            </a:r>
            <a:r>
              <a:rPr lang="it-IT" sz="9600" b="1" dirty="0" err="1" smtClean="0">
                <a:solidFill>
                  <a:schemeClr val="accent1"/>
                </a:solidFill>
              </a:rPr>
              <a:t>a</a:t>
            </a:r>
            <a:r>
              <a:rPr lang="it-IT" sz="9600" b="1" dirty="0" err="1" smtClean="0">
                <a:solidFill>
                  <a:srgbClr val="C00000"/>
                </a:solidFill>
              </a:rPr>
              <a:t>n</a:t>
            </a:r>
            <a:r>
              <a:rPr lang="it-IT" sz="9600" b="1" dirty="0" err="1" smtClean="0">
                <a:solidFill>
                  <a:srgbClr val="FF0000"/>
                </a:solidFill>
              </a:rPr>
              <a:t>o</a:t>
            </a:r>
            <a:r>
              <a:rPr lang="it-IT" sz="9600" b="1" dirty="0" smtClean="0">
                <a:solidFill>
                  <a:srgbClr val="FFC000"/>
                </a:solidFill>
              </a:rPr>
              <a:t>!</a:t>
            </a:r>
            <a:endParaRPr lang="it-IT" sz="9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6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19256" y="537882"/>
            <a:ext cx="7332028" cy="871370"/>
          </a:xfrm>
        </p:spPr>
        <p:txBody>
          <a:bodyPr/>
          <a:lstStyle/>
          <a:p>
            <a:r>
              <a:rPr lang="it-IT" b="1" dirty="0" smtClean="0">
                <a:solidFill>
                  <a:schemeClr val="accent2"/>
                </a:solidFill>
              </a:rPr>
              <a:t>DOMANDE PER VOI!!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6070" y="1785769"/>
            <a:ext cx="8386278" cy="264689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LE FARFALLE A CHE ORDINE APPARTENGONO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QUAL è LA TEMPERATURA PERFETTA PER LE FARFALLE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COSA SUCCEDE SE TOCCHIAMO UNA FARFALLA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COSA FA IL MASCHIO NEI PRIMI PASSI DEL CORTEGGIAMENTO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72" y="156754"/>
            <a:ext cx="1928948" cy="19180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147"/>
            <a:ext cx="3873137" cy="29048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07" y="3856264"/>
            <a:ext cx="5002893" cy="30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58588" y="1444214"/>
            <a:ext cx="8689976" cy="3827033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La farfalla è un insetto che, come le falene, appartiene all’ordine dei </a:t>
            </a:r>
            <a:r>
              <a:rPr lang="it-IT" sz="2400" i="1" dirty="0" smtClean="0">
                <a:solidFill>
                  <a:schemeClr val="tx1"/>
                </a:solidFill>
              </a:rPr>
              <a:t>lepidotteri.</a:t>
            </a:r>
            <a:r>
              <a:rPr lang="it-IT" sz="2400" dirty="0" smtClean="0">
                <a:solidFill>
                  <a:schemeClr val="tx1"/>
                </a:solidFill>
              </a:rPr>
              <a:t> La distinzione tra farfalle e falene non risponde a una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classificazione scientifica tassonomica, ma deriva dall’uso comune.</a:t>
            </a:r>
          </a:p>
          <a:p>
            <a:pPr algn="l"/>
            <a:r>
              <a:rPr lang="it-IT" sz="2400" dirty="0" smtClean="0">
                <a:solidFill>
                  <a:schemeClr val="tx1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NOME SCIENTIFICO:        </a:t>
            </a:r>
            <a:r>
              <a:rPr lang="it-IT" sz="24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morpho</a:t>
            </a:r>
            <a:r>
              <a:rPr lang="it-IT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</a:t>
            </a:r>
            <a:r>
              <a:rPr lang="it-IT" sz="24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menelaus</a:t>
            </a:r>
            <a:endParaRPr lang="it-IT" sz="24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algn="l"/>
            <a:r>
              <a:rPr lang="it-IT" sz="2400" dirty="0" smtClean="0">
                <a:solidFill>
                  <a:schemeClr val="tx1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NOME COMUNE:             </a:t>
            </a:r>
            <a:r>
              <a:rPr lang="it-IT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FARFALLA ARCOBALENO</a:t>
            </a:r>
          </a:p>
          <a:p>
            <a:pPr algn="l"/>
            <a:r>
              <a:rPr lang="it-IT" sz="2400" dirty="0" smtClean="0">
                <a:solidFill>
                  <a:schemeClr val="tx1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ORDINE:                  </a:t>
            </a:r>
            <a:r>
              <a:rPr lang="it-IT" sz="24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LEPIdotteri</a:t>
            </a:r>
            <a:endParaRPr lang="it-IT" sz="2000" dirty="0" smtClean="0">
              <a:solidFill>
                <a:schemeClr val="tx1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5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Dove vive</a:t>
            </a:r>
            <a:r>
              <a:rPr lang="it-IT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?</a:t>
            </a:r>
            <a:endParaRPr lang="it-IT" sz="54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73557"/>
          </a:xfrm>
        </p:spPr>
        <p:txBody>
          <a:bodyPr>
            <a:normAutofit/>
          </a:bodyPr>
          <a:lstStyle/>
          <a:p>
            <a:r>
              <a:rPr lang="it-IT" dirty="0" smtClean="0"/>
              <a:t>La distribuzione geografica delle farfalle è strettamente correlata a quella della vegetazione: a parte alcune rare eccezioni le farfalle sono diffuse in tutto il mondo, e non esiste habitat, per quanto inospitale possa sembrare, che non ospiti almeno qualche specie.</a:t>
            </a:r>
          </a:p>
          <a:p>
            <a:endParaRPr lang="it-IT" dirty="0" smtClean="0"/>
          </a:p>
        </p:txBody>
      </p:sp>
      <p:pic>
        <p:nvPicPr>
          <p:cNvPr id="2052" name="Picture 4" descr="Una bellissima farfa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62" y="3692673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ore 3"/>
          <p:cNvSpPr/>
          <p:nvPr/>
        </p:nvSpPr>
        <p:spPr>
          <a:xfrm>
            <a:off x="2312895" y="4378362"/>
            <a:ext cx="1893346" cy="158137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wooow</a:t>
            </a:r>
            <a:r>
              <a:rPr lang="it-IT" sz="2000" b="1" dirty="0" smtClean="0">
                <a:solidFill>
                  <a:schemeClr val="tx1"/>
                </a:solidFill>
              </a:rPr>
              <a:t>!!!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C00000"/>
                </a:solidFill>
              </a:rPr>
              <a:t>abitudini</a:t>
            </a:r>
            <a:endParaRPr lang="it-IT" sz="60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Vita e abitudini: farfalle e falene vanno incontro a </a:t>
            </a:r>
            <a:r>
              <a:rPr lang="it-IT" sz="2400" b="1" dirty="0" smtClean="0">
                <a:solidFill>
                  <a:srgbClr val="FF0000"/>
                </a:solidFill>
              </a:rPr>
              <a:t>metamorfosi</a:t>
            </a:r>
            <a:r>
              <a:rPr lang="it-IT" sz="2400" dirty="0" smtClean="0"/>
              <a:t> completa, vale a dire la trasformazione da larva ad adulto.</a:t>
            </a: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Il ciclo vitale si compone di quattro stadi: uovo, larva (bruco) , pupa (bozzolo o crisalide) e adulto. Le attuali conoscenze ci indicano come sia quasi sempre </a:t>
            </a:r>
            <a:r>
              <a:rPr lang="it-IT" sz="2400" u="sng" dirty="0" smtClean="0"/>
              <a:t>il maschio a compiere i primi passi nel corteggiamento</a:t>
            </a:r>
            <a:r>
              <a:rPr lang="it-IT" sz="2400" dirty="0" smtClean="0"/>
              <a:t>: l’emanazione odorosa del maschio è il principale fattore di eccitamento delle femmine.</a:t>
            </a:r>
          </a:p>
        </p:txBody>
      </p:sp>
    </p:spTree>
    <p:extLst>
      <p:ext uri="{BB962C8B-B14F-4D97-AF65-F5344CB8AC3E}">
        <p14:creationId xmlns:p14="http://schemas.microsoft.com/office/powerpoint/2010/main" val="8073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b="1" dirty="0" smtClean="0">
                <a:solidFill>
                  <a:srgbClr val="9933FF"/>
                </a:solidFill>
              </a:rPr>
              <a:t>Il</a:t>
            </a:r>
            <a:r>
              <a:rPr lang="it-IT" b="1" dirty="0" smtClean="0">
                <a:solidFill>
                  <a:srgbClr val="9933FF"/>
                </a:solidFill>
              </a:rPr>
              <a:t> </a:t>
            </a:r>
            <a:r>
              <a:rPr lang="it-IT" sz="4800" b="1" dirty="0" smtClean="0">
                <a:solidFill>
                  <a:srgbClr val="9933FF"/>
                </a:solidFill>
              </a:rPr>
              <a:t>ciclo</a:t>
            </a:r>
            <a:r>
              <a:rPr lang="it-IT" b="1" dirty="0" smtClean="0">
                <a:solidFill>
                  <a:srgbClr val="9933FF"/>
                </a:solidFill>
              </a:rPr>
              <a:t> </a:t>
            </a:r>
            <a:r>
              <a:rPr lang="it-IT" sz="4800" b="1" dirty="0" smtClean="0">
                <a:solidFill>
                  <a:srgbClr val="9933FF"/>
                </a:solidFill>
              </a:rPr>
              <a:t>vitale</a:t>
            </a:r>
            <a:r>
              <a:rPr lang="it-IT" b="1" dirty="0" smtClean="0">
                <a:solidFill>
                  <a:srgbClr val="9933FF"/>
                </a:solidFill>
              </a:rPr>
              <a:t> </a:t>
            </a:r>
            <a:r>
              <a:rPr lang="it-IT" sz="4800" b="1" dirty="0" smtClean="0">
                <a:solidFill>
                  <a:srgbClr val="9933FF"/>
                </a:solidFill>
              </a:rPr>
              <a:t>delle</a:t>
            </a:r>
            <a:r>
              <a:rPr lang="it-IT" b="1" dirty="0" smtClean="0">
                <a:solidFill>
                  <a:srgbClr val="9933FF"/>
                </a:solidFill>
              </a:rPr>
              <a:t> </a:t>
            </a:r>
            <a:r>
              <a:rPr lang="it-IT" sz="4800" b="1" dirty="0" smtClean="0">
                <a:solidFill>
                  <a:srgbClr val="9933FF"/>
                </a:solidFill>
              </a:rPr>
              <a:t>farfalle:</a:t>
            </a:r>
            <a:endParaRPr lang="it-IT" b="1" dirty="0">
              <a:solidFill>
                <a:srgbClr val="9933FF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0" y="2214694"/>
            <a:ext cx="4328954" cy="311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16" y="2214694"/>
            <a:ext cx="5517970" cy="275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881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b="1" dirty="0" smtClean="0">
                <a:solidFill>
                  <a:srgbClr val="FFC000"/>
                </a:solidFill>
              </a:rPr>
              <a:t>Le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sz="4800" b="1" dirty="0" smtClean="0">
                <a:solidFill>
                  <a:srgbClr val="FFC000"/>
                </a:solidFill>
              </a:rPr>
              <a:t>parti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sz="4800" b="1" dirty="0" smtClean="0">
                <a:solidFill>
                  <a:srgbClr val="FFC000"/>
                </a:solidFill>
              </a:rPr>
              <a:t>della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sz="4800" b="1" dirty="0" smtClean="0">
                <a:solidFill>
                  <a:srgbClr val="FFC000"/>
                </a:solidFill>
              </a:rPr>
              <a:t>farfalla:</a:t>
            </a:r>
            <a:endParaRPr lang="it-IT" sz="4800" b="1" dirty="0">
              <a:solidFill>
                <a:srgbClr val="FFC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56" y="2018619"/>
            <a:ext cx="5798159" cy="3877083"/>
          </a:xfrm>
          <a:ln w="76200">
            <a:solidFill>
              <a:schemeClr val="accent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BCBEBD"/>
              </a:clrFrom>
              <a:clrTo>
                <a:srgbClr val="BCBEB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240" y="2214694"/>
            <a:ext cx="2066644" cy="15822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3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3562" y="380370"/>
            <a:ext cx="7750039" cy="1006986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Curiosità!</a:t>
            </a:r>
            <a:endParaRPr lang="it-IT" sz="54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61888" y="1669747"/>
            <a:ext cx="10032786" cy="463437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Se hanno freddo non possono volare</a:t>
            </a:r>
            <a:r>
              <a:rPr lang="it-IT" sz="2000" u="sng" dirty="0" smtClean="0">
                <a:solidFill>
                  <a:schemeClr val="tx1"/>
                </a:solidFill>
              </a:rPr>
              <a:t>: le farfalle sono animali a sangue freddo</a:t>
            </a:r>
            <a:r>
              <a:rPr lang="it-IT" sz="2000" dirty="0" smtClean="0">
                <a:solidFill>
                  <a:schemeClr val="tx1"/>
                </a:solidFill>
              </a:rPr>
              <a:t>, e non possono quindi regolare la loro temperatura interna, dipendono quindi completamente dalla temperatura. Se questa esterna </a:t>
            </a:r>
            <a:r>
              <a:rPr lang="it-IT" sz="2000" b="1" dirty="0" smtClean="0">
                <a:solidFill>
                  <a:schemeClr val="tx1"/>
                </a:solidFill>
              </a:rPr>
              <a:t>scende sotto i 12 </a:t>
            </a:r>
            <a:r>
              <a:rPr lang="it-IT" sz="2000" b="1" dirty="0">
                <a:solidFill>
                  <a:schemeClr val="tx1"/>
                </a:solidFill>
              </a:rPr>
              <a:t>°</a:t>
            </a:r>
            <a:r>
              <a:rPr lang="it-IT" sz="2000" b="1" dirty="0" smtClean="0">
                <a:solidFill>
                  <a:schemeClr val="tx1"/>
                </a:solidFill>
              </a:rPr>
              <a:t> le farfalle rimangono completamente immobili. La temperatura perfetta è tra i 28 e i 35°.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Vivono in media 3 settimane!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Sono miopi, ma distinguono perfettamente tutti i colori: entro 3-4 metri vedono bene. Le ali stesse sono spesso colorate in ultravioletto, come segnali di identificazione di una specie.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Si mimetizzano perfettamente con l’ambiente. Esistono anche le farfalle con le ali trasparenti!</a:t>
            </a:r>
          </a:p>
        </p:txBody>
      </p:sp>
      <p:pic>
        <p:nvPicPr>
          <p:cNvPr id="2052" name="Picture 4" descr="Risultati immagini per butterfly non toccare le farfa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5468" cy="221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imbolo &quot;divieto&quot; 5"/>
          <p:cNvSpPr/>
          <p:nvPr/>
        </p:nvSpPr>
        <p:spPr>
          <a:xfrm>
            <a:off x="301214" y="3076754"/>
            <a:ext cx="1339327" cy="131236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b="1" dirty="0" smtClean="0">
                <a:solidFill>
                  <a:srgbClr val="00B050"/>
                </a:solidFill>
              </a:rPr>
              <a:t>Farfalla con le ali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sz="4800" b="1" dirty="0" smtClean="0">
                <a:solidFill>
                  <a:srgbClr val="00B050"/>
                </a:solidFill>
              </a:rPr>
              <a:t>trasparenti</a:t>
            </a:r>
            <a:r>
              <a:rPr lang="it-IT" b="1" dirty="0" smtClean="0">
                <a:solidFill>
                  <a:srgbClr val="00B050"/>
                </a:solidFill>
              </a:rPr>
              <a:t>: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03" y="2196811"/>
            <a:ext cx="5038863" cy="359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7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53" y="609600"/>
            <a:ext cx="3036776" cy="202325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42" y="609600"/>
            <a:ext cx="2743392" cy="202325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53" y="2718979"/>
            <a:ext cx="3520440" cy="18482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83" y="2718979"/>
            <a:ext cx="2143125" cy="184823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1" y="2452835"/>
            <a:ext cx="1654628" cy="248194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2247" y="81125"/>
            <a:ext cx="1872344" cy="292929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892" y="4567209"/>
            <a:ext cx="3188825" cy="221676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38" y="4567207"/>
            <a:ext cx="2543656" cy="208614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9322" y="2378206"/>
            <a:ext cx="2418463" cy="266030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53" y="4873669"/>
            <a:ext cx="2902541" cy="19334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" y="4997432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65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358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Imprint MT Shadow</vt:lpstr>
      <vt:lpstr>Simplified Arabic Fixed</vt:lpstr>
      <vt:lpstr>Tw Cen MT</vt:lpstr>
      <vt:lpstr>Goccia</vt:lpstr>
      <vt:lpstr>FARFALLA ARCOBALENO </vt:lpstr>
      <vt:lpstr>Presentazione standard di PowerPoint</vt:lpstr>
      <vt:lpstr>Dove vive?</vt:lpstr>
      <vt:lpstr>abitudini</vt:lpstr>
      <vt:lpstr>Il ciclo vitale delle farfalle:</vt:lpstr>
      <vt:lpstr>Le parti della farfalla:</vt:lpstr>
      <vt:lpstr>Curiosità!</vt:lpstr>
      <vt:lpstr>Farfalla con le ali trasparenti:</vt:lpstr>
      <vt:lpstr>Presentazione standard di PowerPoint</vt:lpstr>
      <vt:lpstr>Grazie per l’attenzione!</vt:lpstr>
      <vt:lpstr>Fatto da Alessia altavilla e alice magliano!</vt:lpstr>
      <vt:lpstr>DOMANDE PER VOI!!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FARFALLA ARCOBALENO</dc:title>
  <dc:creator>Allievo</dc:creator>
  <cp:lastModifiedBy>DEll</cp:lastModifiedBy>
  <cp:revision>27</cp:revision>
  <dcterms:created xsi:type="dcterms:W3CDTF">2019-05-24T07:07:00Z</dcterms:created>
  <dcterms:modified xsi:type="dcterms:W3CDTF">2019-05-30T13:56:01Z</dcterms:modified>
</cp:coreProperties>
</file>