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8" d="100"/>
          <a:sy n="88" d="100"/>
        </p:scale>
        <p:origin x="12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98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042AF5B4-0088-4090-9494-15FF93B39A4D}" type="datetimeFigureOut">
              <a:rPr lang="it-IT" smtClean="0"/>
              <a:t>28/05/2019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201787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16966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8090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1927955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3317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442614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87214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138813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179763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42AF5B4-0088-4090-9494-15FF93B39A4D}" type="datetimeFigureOut">
              <a:rPr lang="it-IT" smtClean="0"/>
              <a:t>28/05/2019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84559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42AF5B4-0088-4090-9494-15FF93B39A4D}" type="datetimeFigureOut">
              <a:rPr lang="it-IT" smtClean="0"/>
              <a:t>28/05/2019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158830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42AF5B4-0088-4090-9494-15FF93B39A4D}" type="datetimeFigureOut">
              <a:rPr lang="it-IT" smtClean="0"/>
              <a:t>28/05/2019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21128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042AF5B4-0088-4090-9494-15FF93B39A4D}" type="datetimeFigureOut">
              <a:rPr lang="it-IT" smtClean="0"/>
              <a:t>28/05/2019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343964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AF5B4-0088-4090-9494-15FF93B39A4D}" type="datetimeFigureOut">
              <a:rPr lang="it-IT" smtClean="0"/>
              <a:t>28/05/2019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182808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042AF5B4-0088-4090-9494-15FF93B39A4D}" type="datetimeFigureOut">
              <a:rPr lang="it-IT" smtClean="0"/>
              <a:t>28/05/2019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96758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042AF5B4-0088-4090-9494-15FF93B39A4D}" type="datetimeFigureOut">
              <a:rPr lang="it-IT" smtClean="0"/>
              <a:t>28/05/2019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ED12C1E-A2D6-4DA0-A7E1-96FC40ECD1E8}" type="slidenum">
              <a:rPr lang="it-IT" smtClean="0"/>
              <a:t>‹N›</a:t>
            </a:fld>
            <a:endParaRPr lang="it-IT"/>
          </a:p>
        </p:txBody>
      </p:sp>
    </p:spTree>
    <p:extLst>
      <p:ext uri="{BB962C8B-B14F-4D97-AF65-F5344CB8AC3E}">
        <p14:creationId xmlns:p14="http://schemas.microsoft.com/office/powerpoint/2010/main" val="305028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42AF5B4-0088-4090-9494-15FF93B39A4D}" type="datetimeFigureOut">
              <a:rPr lang="it-IT" smtClean="0"/>
              <a:t>28/05/2019</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ED12C1E-A2D6-4DA0-A7E1-96FC40ECD1E8}" type="slidenum">
              <a:rPr lang="it-IT" smtClean="0"/>
              <a:t>‹N›</a:t>
            </a:fld>
            <a:endParaRPr lang="it-IT"/>
          </a:p>
        </p:txBody>
      </p:sp>
    </p:spTree>
    <p:extLst>
      <p:ext uri="{BB962C8B-B14F-4D97-AF65-F5344CB8AC3E}">
        <p14:creationId xmlns:p14="http://schemas.microsoft.com/office/powerpoint/2010/main" val="24678929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Hystrix_cristata" TargetMode="Externa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audio" Target="../media/audio7.wav"/><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mmagini del ric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19" y="2191840"/>
            <a:ext cx="6422834" cy="42255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 xmlns:a16="http://schemas.microsoft.com/office/drawing/2014/main" id="{A4D4AAEE-9389-4157-844A-521FB62BBA9D}"/>
              </a:ext>
            </a:extLst>
          </p:cNvPr>
          <p:cNvSpPr/>
          <p:nvPr/>
        </p:nvSpPr>
        <p:spPr>
          <a:xfrm>
            <a:off x="4015742" y="520203"/>
            <a:ext cx="6630341" cy="923330"/>
          </a:xfrm>
          <a:prstGeom prst="rect">
            <a:avLst/>
          </a:prstGeom>
          <a:noFill/>
        </p:spPr>
        <p:txBody>
          <a:bodyPr wrap="none" lIns="91440" tIns="45720" rIns="91440" bIns="45720">
            <a:prstTxWarp prst="textInflateTop">
              <a:avLst/>
            </a:prstTxWarp>
            <a:spAutoFit/>
          </a:bodyPr>
          <a:lstStyle/>
          <a:p>
            <a:pPr algn="ctr"/>
            <a:r>
              <a:rPr lang="it-IT" sz="5400" b="1" cap="none" spc="0"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latin typeface="Goudy Stout" panose="0202090407030B020401" pitchFamily="18" charset="0"/>
              </a:rPr>
              <a:t>Il RICCIO</a:t>
            </a:r>
          </a:p>
        </p:txBody>
      </p:sp>
    </p:spTree>
    <p:extLst>
      <p:ext uri="{BB962C8B-B14F-4D97-AF65-F5344CB8AC3E}">
        <p14:creationId xmlns:p14="http://schemas.microsoft.com/office/powerpoint/2010/main" val="25811298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250" fill="hold"/>
                                        <p:tgtEl>
                                          <p:spTgt spid="1026"/>
                                        </p:tgtEl>
                                        <p:attrNameLst>
                                          <p:attrName>ppt_w</p:attrName>
                                        </p:attrNameLst>
                                      </p:cBhvr>
                                      <p:tavLst>
                                        <p:tav tm="0">
                                          <p:val>
                                            <p:strVal val="#ppt_w*0.70"/>
                                          </p:val>
                                        </p:tav>
                                        <p:tav tm="100000">
                                          <p:val>
                                            <p:strVal val="#ppt_w"/>
                                          </p:val>
                                        </p:tav>
                                      </p:tavLst>
                                    </p:anim>
                                    <p:anim calcmode="lin" valueType="num">
                                      <p:cBhvr>
                                        <p:cTn id="12" dur="1250" fill="hold"/>
                                        <p:tgtEl>
                                          <p:spTgt spid="1026"/>
                                        </p:tgtEl>
                                        <p:attrNameLst>
                                          <p:attrName>ppt_h</p:attrName>
                                        </p:attrNameLst>
                                      </p:cBhvr>
                                      <p:tavLst>
                                        <p:tav tm="0">
                                          <p:val>
                                            <p:strVal val="#ppt_h"/>
                                          </p:val>
                                        </p:tav>
                                        <p:tav tm="100000">
                                          <p:val>
                                            <p:strVal val="#ppt_h"/>
                                          </p:val>
                                        </p:tav>
                                      </p:tavLst>
                                    </p:anim>
                                    <p:animEffect transition="in" filter="fade">
                                      <p:cBhvr>
                                        <p:cTn id="13"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4855" y="399621"/>
            <a:ext cx="9103034" cy="3029379"/>
          </a:xfrm>
        </p:spPr>
        <p:txBody>
          <a:bodyPr/>
          <a:lstStyle/>
          <a:p>
            <a:pPr marL="0" indent="0">
              <a:buNone/>
            </a:pPr>
            <a:r>
              <a:rPr lang="it-IT" dirty="0">
                <a:solidFill>
                  <a:srgbClr val="222222"/>
                </a:solidFill>
                <a:latin typeface="Arial" panose="020B0604020202020204" pitchFamily="34" charset="0"/>
              </a:rPr>
              <a:t>Il nome scientifico è </a:t>
            </a:r>
            <a:r>
              <a:rPr lang="it-IT" b="1" dirty="0" err="1">
                <a:solidFill>
                  <a:srgbClr val="222222"/>
                </a:solidFill>
                <a:latin typeface="Arial" panose="020B0604020202020204" pitchFamily="34" charset="0"/>
              </a:rPr>
              <a:t>Erinaceus</a:t>
            </a:r>
            <a:r>
              <a:rPr lang="it-IT" b="1" dirty="0">
                <a:solidFill>
                  <a:srgbClr val="222222"/>
                </a:solidFill>
                <a:latin typeface="Arial" panose="020B0604020202020204" pitchFamily="34" charset="0"/>
              </a:rPr>
              <a:t> </a:t>
            </a:r>
            <a:r>
              <a:rPr lang="it-IT" b="1" dirty="0" err="1">
                <a:solidFill>
                  <a:srgbClr val="222222"/>
                </a:solidFill>
                <a:latin typeface="Arial" panose="020B0604020202020204" pitchFamily="34" charset="0"/>
              </a:rPr>
              <a:t>europaeus</a:t>
            </a:r>
            <a:r>
              <a:rPr lang="it-IT" b="1" dirty="0">
                <a:solidFill>
                  <a:srgbClr val="222222"/>
                </a:solidFill>
                <a:latin typeface="Arial" panose="020B0604020202020204" pitchFamily="34" charset="0"/>
              </a:rPr>
              <a:t> </a:t>
            </a:r>
            <a:r>
              <a:rPr lang="it-IT" dirty="0">
                <a:solidFill>
                  <a:srgbClr val="222222"/>
                </a:solidFill>
                <a:latin typeface="Arial" panose="020B0604020202020204" pitchFamily="34" charset="0"/>
              </a:rPr>
              <a:t>( classificazione di Linneo, 1758).</a:t>
            </a:r>
          </a:p>
          <a:p>
            <a:pPr marL="0" indent="0">
              <a:buNone/>
            </a:pPr>
            <a:r>
              <a:rPr lang="it-IT" dirty="0">
                <a:solidFill>
                  <a:srgbClr val="222222"/>
                </a:solidFill>
                <a:latin typeface="Arial" panose="020B0604020202020204" pitchFamily="34" charset="0"/>
              </a:rPr>
              <a:t>Il riccio comune, talvolta è detto anche riccio europeo. </a:t>
            </a:r>
          </a:p>
          <a:p>
            <a:pPr marL="0" indent="0">
              <a:buNone/>
            </a:pPr>
            <a:endParaRPr lang="it-IT" dirty="0">
              <a:solidFill>
                <a:srgbClr val="222222"/>
              </a:solidFill>
              <a:latin typeface="Arial" panose="020B0604020202020204" pitchFamily="34" charset="0"/>
            </a:endParaRPr>
          </a:p>
          <a:p>
            <a:pPr marL="0" indent="0">
              <a:buNone/>
            </a:pPr>
            <a:endParaRPr lang="it-IT" dirty="0"/>
          </a:p>
        </p:txBody>
      </p:sp>
      <p:pic>
        <p:nvPicPr>
          <p:cNvPr id="2050"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55" y="2426864"/>
            <a:ext cx="3833415" cy="3534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434" y="2344441"/>
            <a:ext cx="3735969" cy="3698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8774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linds(horizontal)">
                                      <p:cBhvr>
                                        <p:cTn id="14" dur="12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288630" y="0"/>
            <a:ext cx="7192180" cy="6149449"/>
          </a:xfrm>
        </p:spPr>
        <p:txBody>
          <a:bodyPr>
            <a:normAutofit/>
          </a:bodyPr>
          <a:lstStyle/>
          <a:p>
            <a:pPr marL="0" indent="0">
              <a:buNone/>
            </a:pPr>
            <a:r>
              <a:rPr lang="it-IT" dirty="0">
                <a:solidFill>
                  <a:srgbClr val="222222"/>
                </a:solidFill>
                <a:latin typeface="Arial" panose="020B0604020202020204" pitchFamily="34" charset="0"/>
              </a:rPr>
              <a:t>È </a:t>
            </a:r>
            <a:r>
              <a:rPr lang="it-IT" dirty="0">
                <a:solidFill>
                  <a:schemeClr val="bg1"/>
                </a:solidFill>
                <a:latin typeface="Arial" panose="020B0604020202020204" pitchFamily="34" charset="0"/>
              </a:rPr>
              <a:t>un mammifero della famiglia </a:t>
            </a:r>
            <a:r>
              <a:rPr lang="it-IT" dirty="0" err="1">
                <a:solidFill>
                  <a:schemeClr val="bg1"/>
                </a:solidFill>
                <a:latin typeface="Arial" panose="020B0604020202020204" pitchFamily="34" charset="0"/>
              </a:rPr>
              <a:t>Erinaceidae</a:t>
            </a:r>
            <a:r>
              <a:rPr lang="it-IT" dirty="0">
                <a:solidFill>
                  <a:schemeClr val="bg1"/>
                </a:solidFill>
                <a:latin typeface="Arial" panose="020B0604020202020204" pitchFamily="34" charset="0"/>
              </a:rPr>
              <a:t> </a:t>
            </a:r>
            <a:r>
              <a:rPr lang="it-IT" dirty="0" err="1">
                <a:solidFill>
                  <a:schemeClr val="bg1"/>
                </a:solidFill>
                <a:latin typeface="Arial" panose="020B0604020202020204" pitchFamily="34" charset="0"/>
              </a:rPr>
              <a:t>europaeus</a:t>
            </a:r>
            <a:r>
              <a:rPr lang="it-IT" dirty="0">
                <a:solidFill>
                  <a:schemeClr val="bg1"/>
                </a:solidFill>
                <a:latin typeface="Arial" panose="020B0604020202020204" pitchFamily="34" charset="0"/>
              </a:rPr>
              <a:t>, che spesso viene impropriamente chiamato col nome </a:t>
            </a:r>
            <a:r>
              <a:rPr lang="it-IT" dirty="0">
                <a:solidFill>
                  <a:schemeClr val="bg1"/>
                </a:solidFill>
                <a:latin typeface="Arial" panose="020B0604020202020204" pitchFamily="34" charset="0"/>
                <a:hlinkClick r:id="rId3" tooltip="Hystrix cristata">
                  <a:extLst>
                    <a:ext uri="{A12FA001-AC4F-418D-AE19-62706E023703}">
                      <ahyp:hlinkClr xmlns="" xmlns:ahyp="http://schemas.microsoft.com/office/drawing/2018/hyperlinkcolor" val="tx"/>
                    </a:ext>
                  </a:extLst>
                </a:hlinkClick>
              </a:rPr>
              <a:t>porcospino</a:t>
            </a:r>
            <a:r>
              <a:rPr lang="it-IT" dirty="0">
                <a:solidFill>
                  <a:schemeClr val="bg1"/>
                </a:solidFill>
                <a:latin typeface="Arial" panose="020B0604020202020204" pitchFamily="34" charset="0"/>
              </a:rPr>
              <a:t> (che invece fa riferimento all'</a:t>
            </a:r>
            <a:r>
              <a:rPr lang="it-IT" dirty="0">
                <a:solidFill>
                  <a:schemeClr val="bg1"/>
                </a:solidFill>
                <a:latin typeface="Arial" panose="020B0604020202020204" pitchFamily="34" charset="0"/>
                <a:hlinkClick r:id="rId3" tooltip="Hystrix cristata">
                  <a:extLst>
                    <a:ext uri="{A12FA001-AC4F-418D-AE19-62706E023703}">
                      <ahyp:hlinkClr xmlns="" xmlns:ahyp="http://schemas.microsoft.com/office/drawing/2018/hyperlinkcolor" val="tx"/>
                    </a:ext>
                  </a:extLst>
                </a:hlinkClick>
              </a:rPr>
              <a:t>istrice</a:t>
            </a:r>
            <a:r>
              <a:rPr lang="it-IT" dirty="0">
                <a:solidFill>
                  <a:schemeClr val="bg1"/>
                </a:solidFill>
                <a:latin typeface="Arial" panose="020B0604020202020204" pitchFamily="34" charset="0"/>
              </a:rPr>
              <a:t>).</a:t>
            </a:r>
          </a:p>
          <a:p>
            <a:pPr marL="0" indent="0">
              <a:buNone/>
            </a:pPr>
            <a:endParaRPr lang="it-IT" dirty="0">
              <a:solidFill>
                <a:schemeClr val="bg1"/>
              </a:solidFill>
              <a:latin typeface="Arial" panose="020B0604020202020204" pitchFamily="34" charset="0"/>
            </a:endParaRPr>
          </a:p>
          <a:p>
            <a:pPr marL="0" indent="0">
              <a:buNone/>
            </a:pPr>
            <a:r>
              <a:rPr lang="it-IT" dirty="0">
                <a:solidFill>
                  <a:schemeClr val="bg1"/>
                </a:solidFill>
                <a:latin typeface="Arial" panose="020B0604020202020204" pitchFamily="34" charset="0"/>
              </a:rPr>
              <a:t>Durante il XIX secolo è stato introdotto accidentalmente (a causa di esemplari letargici nascosti dentro al fieno) in Nuova Zelanda.</a:t>
            </a:r>
          </a:p>
          <a:p>
            <a:pPr marL="0" indent="0">
              <a:buNone/>
            </a:pPr>
            <a:endParaRPr lang="it-IT" dirty="0">
              <a:solidFill>
                <a:schemeClr val="bg1"/>
              </a:solidFill>
              <a:latin typeface="Arial" panose="020B0604020202020204" pitchFamily="34" charset="0"/>
            </a:endParaRPr>
          </a:p>
          <a:p>
            <a:pPr marL="0" indent="0">
              <a:buNone/>
            </a:pPr>
            <a:r>
              <a:rPr lang="it-IT" dirty="0">
                <a:solidFill>
                  <a:schemeClr val="bg1"/>
                </a:solidFill>
                <a:latin typeface="Arial" panose="020B0604020202020204" pitchFamily="34" charset="0"/>
              </a:rPr>
              <a:t>In Italia la specie è diffusa con tre sottospecie (oltre alla sottospecie nominale, anche </a:t>
            </a:r>
            <a:r>
              <a:rPr lang="it-IT" i="1" dirty="0" err="1">
                <a:solidFill>
                  <a:schemeClr val="bg1"/>
                </a:solidFill>
                <a:latin typeface="Arial" panose="020B0604020202020204" pitchFamily="34" charset="0"/>
              </a:rPr>
              <a:t>consolei</a:t>
            </a:r>
            <a:r>
              <a:rPr lang="it-IT" dirty="0">
                <a:solidFill>
                  <a:schemeClr val="bg1"/>
                </a:solidFill>
                <a:latin typeface="Arial" panose="020B0604020202020204" pitchFamily="34" charset="0"/>
              </a:rPr>
              <a:t> ed </a:t>
            </a:r>
            <a:r>
              <a:rPr lang="it-IT" i="1" dirty="0" err="1">
                <a:solidFill>
                  <a:schemeClr val="bg1"/>
                </a:solidFill>
                <a:latin typeface="Arial" panose="020B0604020202020204" pitchFamily="34" charset="0"/>
              </a:rPr>
              <a:t>italicus</a:t>
            </a:r>
            <a:r>
              <a:rPr lang="it-IT" dirty="0">
                <a:solidFill>
                  <a:schemeClr val="bg1"/>
                </a:solidFill>
                <a:latin typeface="Arial" panose="020B0604020202020204" pitchFamily="34" charset="0"/>
              </a:rPr>
              <a:t>) in gran parte del territorio nazionale, comprese Sicilia e Sardegna ; le cui popolazioni, così come quelle iberiche, risultano geneticamente ben differenziate da quelle continentali.</a:t>
            </a:r>
          </a:p>
          <a:p>
            <a:pPr marL="0" indent="0">
              <a:buNone/>
            </a:pPr>
            <a:endParaRPr lang="it-IT" dirty="0"/>
          </a:p>
        </p:txBody>
      </p:sp>
      <p:pic>
        <p:nvPicPr>
          <p:cNvPr id="3076" name="Picture 4"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845" y="1444977"/>
            <a:ext cx="4407039" cy="40414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90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drumroll.wav"/>
          </p:stSnd>
        </p:sndAc>
      </p:transition>
    </mc:Choice>
    <mc:Fallback xmlns="">
      <p:transition spd="slow">
        <p:fade/>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
                                            <p:txEl>
                                              <p:pRg st="2" end="2"/>
                                            </p:txEl>
                                          </p:spTgt>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1233" y="9462342"/>
            <a:ext cx="11679060" cy="1815077"/>
          </a:xfrm>
        </p:spPr>
        <p:txBody>
          <a:bodyPr>
            <a:noAutofit/>
          </a:bodyPr>
          <a:lstStyle/>
          <a:p>
            <a:endParaRPr lang="it-IT" sz="2000" dirty="0"/>
          </a:p>
        </p:txBody>
      </p:sp>
      <p:sp>
        <p:nvSpPr>
          <p:cNvPr id="3" name="Segnaposto contenuto 2"/>
          <p:cNvSpPr>
            <a:spLocks noGrp="1"/>
          </p:cNvSpPr>
          <p:nvPr>
            <p:ph idx="1"/>
          </p:nvPr>
        </p:nvSpPr>
        <p:spPr>
          <a:xfrm>
            <a:off x="684212" y="685800"/>
            <a:ext cx="6173788" cy="5695545"/>
          </a:xfrm>
        </p:spPr>
        <p:txBody>
          <a:bodyPr>
            <a:normAutofit/>
          </a:bodyPr>
          <a:lstStyle/>
          <a:p>
            <a:pPr marL="0" indent="0">
              <a:buNone/>
            </a:pPr>
            <a:r>
              <a:rPr lang="it-IT" dirty="0">
                <a:solidFill>
                  <a:schemeClr val="bg1"/>
                </a:solidFill>
                <a:latin typeface="Arial" panose="020B0604020202020204" pitchFamily="34" charset="0"/>
                <a:cs typeface="Arial" panose="020B0604020202020204" pitchFamily="34" charset="0"/>
              </a:rPr>
              <a:t>Il riccio è un animale esclusivamente notturno: si pensa che le abitudini notturne non siano tanto una necessità dettata da esigenze di difesa, in quanto la cortina di aculei di cui dispongono li rende praticamente invulnerabili ai predatori, quanto piuttosto di un adattamento allo stile di vita delle proprie prede, che sono molto più abbondanti durante la notte.</a:t>
            </a:r>
          </a:p>
          <a:p>
            <a:pPr marL="0" indent="0">
              <a:buNone/>
            </a:pPr>
            <a:r>
              <a:rPr lang="it-IT" dirty="0">
                <a:solidFill>
                  <a:schemeClr val="bg1"/>
                </a:solidFill>
                <a:latin typeface="Arial" panose="020B0604020202020204" pitchFamily="34" charset="0"/>
                <a:cs typeface="Arial" panose="020B0604020202020204" pitchFamily="34" charset="0"/>
              </a:rPr>
              <a:t>Il riccio trascorre il giorno nascosto dentro tane poco profonde fatte di ramoscelli, foglie ed erba. </a:t>
            </a:r>
          </a:p>
          <a:p>
            <a:pPr marL="0" indent="0">
              <a:buNone/>
            </a:pPr>
            <a:r>
              <a:rPr lang="it-IT" dirty="0">
                <a:solidFill>
                  <a:schemeClr val="bg1"/>
                </a:solidFill>
                <a:latin typeface="Arial" panose="020B0604020202020204" pitchFamily="34" charset="0"/>
                <a:cs typeface="Arial" panose="020B0604020202020204" pitchFamily="34" charset="0"/>
              </a:rPr>
              <a:t>Nonostante appaia un animale goffo e generalmente si muova lentamente, il riccio è in grado di correre velocemente e si dimostra anche un ottimo nuotatore</a:t>
            </a:r>
            <a:r>
              <a:rPr lang="it-IT" dirty="0">
                <a:solidFill>
                  <a:srgbClr val="222222"/>
                </a:solidFill>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a:p>
            <a:pPr marL="0" indent="0">
              <a:buNone/>
            </a:pPr>
            <a:endParaRPr lang="it-IT" dirty="0"/>
          </a:p>
        </p:txBody>
      </p:sp>
      <p:pic>
        <p:nvPicPr>
          <p:cNvPr id="4098"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711" y="1338232"/>
            <a:ext cx="4822826" cy="31413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36126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250"/>
                                        <p:tgtEl>
                                          <p:spTgt spid="4098"/>
                                        </p:tgtEl>
                                      </p:cBhvr>
                                    </p:animEffect>
                                  </p:childTnLst>
                                </p:cTn>
                              </p:par>
                            </p:childTnLst>
                          </p:cTn>
                        </p:par>
                        <p:par>
                          <p:cTn id="8" fill="hold">
                            <p:stCondLst>
                              <p:cond delay="1250"/>
                            </p:stCondLst>
                            <p:childTnLst>
                              <p:par>
                                <p:cTn id="9" presetID="17"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2250"/>
                            </p:stCondLst>
                            <p:childTnLst>
                              <p:par>
                                <p:cTn id="14" presetID="14" presetClass="entr" presetSubtype="1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par>
                          <p:cTn id="17" fill="hold">
                            <p:stCondLst>
                              <p:cond delay="2750"/>
                            </p:stCondLst>
                            <p:childTnLst>
                              <p:par>
                                <p:cTn id="18" presetID="26"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80">
                                          <p:stCondLst>
                                            <p:cond delay="0"/>
                                          </p:stCondLst>
                                        </p:cTn>
                                        <p:tgtEl>
                                          <p:spTgt spid="3">
                                            <p:txEl>
                                              <p:pRg st="2" end="2"/>
                                            </p:txEl>
                                          </p:spTgt>
                                        </p:tgtEl>
                                      </p:cBhvr>
                                    </p:animEffect>
                                    <p:anim calcmode="lin" valueType="num">
                                      <p:cBhvr>
                                        <p:cTn id="2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2" end="2"/>
                                            </p:txEl>
                                          </p:spTgt>
                                        </p:tgtEl>
                                      </p:cBhvr>
                                      <p:to x="100000" y="60000"/>
                                    </p:animScale>
                                    <p:animScale>
                                      <p:cBhvr>
                                        <p:cTn id="27" dur="166" decel="50000">
                                          <p:stCondLst>
                                            <p:cond delay="676"/>
                                          </p:stCondLst>
                                        </p:cTn>
                                        <p:tgtEl>
                                          <p:spTgt spid="3">
                                            <p:txEl>
                                              <p:pRg st="2" end="2"/>
                                            </p:txEl>
                                          </p:spTgt>
                                        </p:tgtEl>
                                      </p:cBhvr>
                                      <p:to x="100000" y="100000"/>
                                    </p:animScale>
                                    <p:animScale>
                                      <p:cBhvr>
                                        <p:cTn id="28" dur="26">
                                          <p:stCondLst>
                                            <p:cond delay="1312"/>
                                          </p:stCondLst>
                                        </p:cTn>
                                        <p:tgtEl>
                                          <p:spTgt spid="3">
                                            <p:txEl>
                                              <p:pRg st="2" end="2"/>
                                            </p:txEl>
                                          </p:spTgt>
                                        </p:tgtEl>
                                      </p:cBhvr>
                                      <p:to x="100000" y="80000"/>
                                    </p:animScale>
                                    <p:animScale>
                                      <p:cBhvr>
                                        <p:cTn id="29" dur="166" decel="50000">
                                          <p:stCondLst>
                                            <p:cond delay="1338"/>
                                          </p:stCondLst>
                                        </p:cTn>
                                        <p:tgtEl>
                                          <p:spTgt spid="3">
                                            <p:txEl>
                                              <p:pRg st="2" end="2"/>
                                            </p:txEl>
                                          </p:spTgt>
                                        </p:tgtEl>
                                      </p:cBhvr>
                                      <p:to x="100000" y="100000"/>
                                    </p:animScale>
                                    <p:animScale>
                                      <p:cBhvr>
                                        <p:cTn id="30" dur="26">
                                          <p:stCondLst>
                                            <p:cond delay="1642"/>
                                          </p:stCondLst>
                                        </p:cTn>
                                        <p:tgtEl>
                                          <p:spTgt spid="3">
                                            <p:txEl>
                                              <p:pRg st="2" end="2"/>
                                            </p:txEl>
                                          </p:spTgt>
                                        </p:tgtEl>
                                      </p:cBhvr>
                                      <p:to x="100000" y="90000"/>
                                    </p:animScale>
                                    <p:animScale>
                                      <p:cBhvr>
                                        <p:cTn id="31" dur="166" decel="50000">
                                          <p:stCondLst>
                                            <p:cond delay="1668"/>
                                          </p:stCondLst>
                                        </p:cTn>
                                        <p:tgtEl>
                                          <p:spTgt spid="3">
                                            <p:txEl>
                                              <p:pRg st="2" end="2"/>
                                            </p:txEl>
                                          </p:spTgt>
                                        </p:tgtEl>
                                      </p:cBhvr>
                                      <p:to x="100000" y="100000"/>
                                    </p:animScale>
                                    <p:animScale>
                                      <p:cBhvr>
                                        <p:cTn id="32" dur="26">
                                          <p:stCondLst>
                                            <p:cond delay="1808"/>
                                          </p:stCondLst>
                                        </p:cTn>
                                        <p:tgtEl>
                                          <p:spTgt spid="3">
                                            <p:txEl>
                                              <p:pRg st="2" end="2"/>
                                            </p:txEl>
                                          </p:spTgt>
                                        </p:tgtEl>
                                      </p:cBhvr>
                                      <p:to x="100000" y="95000"/>
                                    </p:animScale>
                                    <p:animScale>
                                      <p:cBhvr>
                                        <p:cTn id="3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2487" y="217303"/>
            <a:ext cx="3327662" cy="837937"/>
          </a:xfrm>
        </p:spPr>
        <p:txBody>
          <a:bodyPr/>
          <a:lstStyle/>
          <a:p>
            <a:r>
              <a:rPr lang="it-IT" b="1" i="1" dirty="0" err="1">
                <a:solidFill>
                  <a:srgbClr val="0070C0"/>
                </a:solidFill>
              </a:rPr>
              <a:t>CURIOSITà</a:t>
            </a:r>
            <a:endParaRPr lang="it-IT" b="1" i="1" dirty="0">
              <a:solidFill>
                <a:srgbClr val="0070C0"/>
              </a:solidFill>
            </a:endParaRPr>
          </a:p>
        </p:txBody>
      </p:sp>
      <p:sp>
        <p:nvSpPr>
          <p:cNvPr id="3" name="Segnaposto contenuto 2"/>
          <p:cNvSpPr>
            <a:spLocks noGrp="1"/>
          </p:cNvSpPr>
          <p:nvPr>
            <p:ph idx="1"/>
          </p:nvPr>
        </p:nvSpPr>
        <p:spPr>
          <a:xfrm>
            <a:off x="165738" y="1055240"/>
            <a:ext cx="7969594" cy="5430401"/>
          </a:xfrm>
        </p:spPr>
        <p:txBody>
          <a:bodyPr>
            <a:normAutofit/>
          </a:bodyPr>
          <a:lstStyle/>
          <a:p>
            <a:r>
              <a:rPr lang="it-IT" dirty="0">
                <a:solidFill>
                  <a:schemeClr val="bg1"/>
                </a:solidFill>
                <a:latin typeface="Arial" panose="020B0604020202020204" pitchFamily="34" charset="0"/>
                <a:cs typeface="Arial" panose="020B0604020202020204" pitchFamily="34" charset="0"/>
              </a:rPr>
              <a:t>Sebbene preferisca restare con le zampe per terra, è abile sia a nuotare sia a scalare. Quando arriva l'inverno va in letargo in zone riparate e protette dalle brusche variazioni di temperatura.</a:t>
            </a:r>
          </a:p>
          <a:p>
            <a:r>
              <a:rPr lang="it-IT" dirty="0">
                <a:solidFill>
                  <a:schemeClr val="bg1"/>
                </a:solidFill>
                <a:latin typeface="Arial" panose="020B0604020202020204" pitchFamily="34" charset="0"/>
                <a:cs typeface="Arial" panose="020B0604020202020204" pitchFamily="34" charset="0"/>
              </a:rPr>
              <a:t>Questo mammifero ha una vita sociale solamente durante la stagione degli amori, in tarda primavera. La femmina partorisce due cucciolate l'anno dopo una gestazione di circa 35 giorni, al termine della quale nascono 4-6 piccoli privi di aculei (che però si rivelano entro 24 ore). Dopo 4-6 settimane i giovani ricci sono svezzati e diventano indipendenti, mentre devono aspettare almeno 1 anno per accoppiarsi la prima volta.</a:t>
            </a:r>
          </a:p>
          <a:p>
            <a:r>
              <a:rPr lang="it-IT" dirty="0">
                <a:solidFill>
                  <a:schemeClr val="bg1"/>
                </a:solidFill>
                <a:latin typeface="Arial" panose="020B0604020202020204" pitchFamily="34" charset="0"/>
                <a:cs typeface="Arial" panose="020B0604020202020204" pitchFamily="34" charset="0"/>
              </a:rPr>
              <a:t>In natura il riccio europeo vive mediamente 6 anni ed è onnivoro, sebbene si nutra principalmente di insetti. I suoi principali predatori sono i cani, le volpi, i tassi i gufi e i serpenti, ma è purtroppo anche spesso vittima di incidenti, causati dalla presenza dell'uomo.</a:t>
            </a:r>
          </a:p>
          <a:p>
            <a:r>
              <a:rPr lang="it-IT" dirty="0">
                <a:solidFill>
                  <a:schemeClr val="bg1"/>
                </a:solidFill>
                <a:latin typeface="Arial" panose="020B0604020202020204" pitchFamily="34" charset="0"/>
                <a:cs typeface="Arial" panose="020B0604020202020204" pitchFamily="34" charset="0"/>
              </a:rPr>
              <a:t>Oltre il riccio che conosciamo tutti esiste anche il riccio bianco e il suo nome </a:t>
            </a:r>
            <a:r>
              <a:rPr lang="it-IT">
                <a:solidFill>
                  <a:schemeClr val="bg1"/>
                </a:solidFill>
                <a:latin typeface="Arial" panose="020B0604020202020204" pitchFamily="34" charset="0"/>
                <a:cs typeface="Arial" panose="020B0604020202020204" pitchFamily="34" charset="0"/>
              </a:rPr>
              <a:t>scientifico è: </a:t>
            </a:r>
            <a:r>
              <a:rPr lang="it-IT" dirty="0" err="1">
                <a:solidFill>
                  <a:schemeClr val="bg1"/>
                </a:solidFill>
                <a:latin typeface="Arial" panose="020B0604020202020204" pitchFamily="34" charset="0"/>
                <a:cs typeface="Arial" panose="020B0604020202020204" pitchFamily="34" charset="0"/>
              </a:rPr>
              <a:t>atelerix</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albiventris</a:t>
            </a:r>
            <a:r>
              <a:rPr lang="it-IT" dirty="0">
                <a:solidFill>
                  <a:schemeClr val="bg1"/>
                </a:solidFill>
                <a:latin typeface="Arial" panose="020B0604020202020204" pitchFamily="34" charset="0"/>
                <a:cs typeface="Arial" panose="020B0604020202020204" pitchFamily="34" charset="0"/>
              </a:rPr>
              <a:t>.</a:t>
            </a:r>
          </a:p>
        </p:txBody>
      </p:sp>
      <p:pic>
        <p:nvPicPr>
          <p:cNvPr id="5" name="Immagine 4" descr="Immagine che contiene animale, mammifero, esterni, terra&#10;&#10;Descrizione generata automaticamente">
            <a:extLst>
              <a:ext uri="{FF2B5EF4-FFF2-40B4-BE49-F238E27FC236}">
                <a16:creationId xmlns="" xmlns:a16="http://schemas.microsoft.com/office/drawing/2014/main" id="{D17CDE32-A10F-4FA1-B87E-17C760C5C4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349"/>
          <a:stretch/>
        </p:blipFill>
        <p:spPr>
          <a:xfrm>
            <a:off x="8275931" y="2732604"/>
            <a:ext cx="2535014" cy="3782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descr="Immagine che contiene riccio, animale, mammifero, sedendo&#10;&#10;Descrizione generata automaticamente">
            <a:extLst>
              <a:ext uri="{FF2B5EF4-FFF2-40B4-BE49-F238E27FC236}">
                <a16:creationId xmlns="" xmlns:a16="http://schemas.microsoft.com/office/drawing/2014/main" id="{5B832F17-AFF3-46B7-B456-955C00810105}"/>
              </a:ext>
            </a:extLst>
          </p:cNvPr>
          <p:cNvPicPr>
            <a:picLocks noChangeAspect="1"/>
          </p:cNvPicPr>
          <p:nvPr/>
        </p:nvPicPr>
        <p:blipFill rotWithShape="1">
          <a:blip r:embed="rId4">
            <a:extLst>
              <a:ext uri="{28A0092B-C50C-407E-A947-70E740481C1C}">
                <a14:useLocalDpi xmlns:a14="http://schemas.microsoft.com/office/drawing/2010/main" val="0"/>
              </a:ext>
            </a:extLst>
          </a:blip>
          <a:srcRect b="8492"/>
          <a:stretch/>
        </p:blipFill>
        <p:spPr>
          <a:xfrm>
            <a:off x="8191606" y="217303"/>
            <a:ext cx="3547907" cy="22336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7980569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push.wav"/>
          </p:stSnd>
        </p:sndAc>
      </p:transition>
    </mc:Choice>
    <mc:Fallback xmlns="">
      <p:transition spd="slow">
        <p:fade/>
        <p:sndAc>
          <p:stSnd>
            <p:snd r:embed="rId5"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900"/>
                            </p:stCondLst>
                            <p:childTnLst>
                              <p:par>
                                <p:cTn id="12" presetID="5" presetClass="entr" presetSubtype="1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par>
                          <p:cTn id="15" fill="hold">
                            <p:stCondLst>
                              <p:cond delay="1400"/>
                            </p:stCondLst>
                            <p:childTnLst>
                              <p:par>
                                <p:cTn id="16" presetID="16" presetClass="entr" presetSubtype="21"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par>
                          <p:cTn id="19" fill="hold">
                            <p:stCondLst>
                              <p:cond delay="1900"/>
                            </p:stCondLst>
                            <p:childTnLst>
                              <p:par>
                                <p:cTn id="20" presetID="53" presetClass="entr" presetSubtype="16"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7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750"/>
                                        <p:tgtEl>
                                          <p:spTgt spid="3">
                                            <p:txEl>
                                              <p:pRg st="2" end="2"/>
                                            </p:txEl>
                                          </p:spTgt>
                                        </p:tgtEl>
                                      </p:cBhvr>
                                    </p:animEffect>
                                  </p:childTnLst>
                                </p:cTn>
                              </p:par>
                            </p:childTnLst>
                          </p:cTn>
                        </p:par>
                        <p:par>
                          <p:cTn id="25" fill="hold">
                            <p:stCondLst>
                              <p:cond delay="265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650"/>
                            </p:stCondLst>
                            <p:childTnLst>
                              <p:par>
                                <p:cTn id="32" presetID="8" presetClass="emph" presetSubtype="0" fill="hold" nodeType="afterEffect">
                                  <p:stCondLst>
                                    <p:cond delay="0"/>
                                  </p:stCondLst>
                                  <p:childTnLst>
                                    <p:animRot by="21600000">
                                      <p:cBhvr>
                                        <p:cTn id="33" dur="1750" fill="hold"/>
                                        <p:tgtEl>
                                          <p:spTgt spid="7"/>
                                        </p:tgtEl>
                                        <p:attrNameLst>
                                          <p:attrName>r</p:attrName>
                                        </p:attrNameLst>
                                      </p:cBhvr>
                                    </p:animRot>
                                  </p:childTnLst>
                                </p:cTn>
                              </p:par>
                            </p:childTnLst>
                          </p:cTn>
                        </p:par>
                        <p:par>
                          <p:cTn id="34" fill="hold">
                            <p:stCondLst>
                              <p:cond delay="5400"/>
                            </p:stCondLst>
                            <p:childTnLst>
                              <p:par>
                                <p:cTn id="35" presetID="26" presetClass="emph" presetSubtype="0" fill="hold" nodeType="after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a:extLst>
              <a:ext uri="{FF2B5EF4-FFF2-40B4-BE49-F238E27FC236}">
                <a16:creationId xmlns="" xmlns:a16="http://schemas.microsoft.com/office/drawing/2014/main" id="{C3C2C947-3929-4420-8789-53D7BC53A1BB}"/>
              </a:ext>
            </a:extLst>
          </p:cNvPr>
          <p:cNvSpPr>
            <a:spLocks noGrp="1"/>
          </p:cNvSpPr>
          <p:nvPr>
            <p:ph idx="1"/>
          </p:nvPr>
        </p:nvSpPr>
        <p:spPr>
          <a:xfrm>
            <a:off x="684212" y="685800"/>
            <a:ext cx="8674084" cy="4404674"/>
          </a:xfrm>
        </p:spPr>
        <p:txBody>
          <a:bodyPr>
            <a:normAutofit lnSpcReduction="10000"/>
          </a:bodyPr>
          <a:lstStyle/>
          <a:p>
            <a:r>
              <a:rPr lang="it-IT" dirty="0">
                <a:solidFill>
                  <a:schemeClr val="bg1"/>
                </a:solidFill>
                <a:latin typeface="Arial" panose="020B0604020202020204" pitchFamily="34" charset="0"/>
                <a:cs typeface="Arial" panose="020B0604020202020204" pitchFamily="34" charset="0"/>
              </a:rPr>
              <a:t>In questi ultimi anni è stato aperto il centro recupero ricci ‘La Ninna’ </a:t>
            </a:r>
          </a:p>
          <a:p>
            <a:r>
              <a:rPr lang="it-IT" dirty="0">
                <a:solidFill>
                  <a:schemeClr val="bg1"/>
                </a:solidFill>
                <a:latin typeface="Arial" panose="020B0604020202020204" pitchFamily="34" charset="0"/>
                <a:cs typeface="Arial" panose="020B0604020202020204" pitchFamily="34" charset="0"/>
              </a:rPr>
              <a:t>È un piccolo ospedale per la cura e la riabilitazione del riccio europeo, situato a Novello. La struttura è operativa dal 2014, sotto la gestione del veterinario Massimo Vacchetta, aiutato da un gruppo di appassionati volontari. Il centro offre un’assistenza medica continua 24/24h, per 7 giorni alla settimana.</a:t>
            </a:r>
          </a:p>
          <a:p>
            <a:r>
              <a:rPr lang="it-IT" dirty="0">
                <a:solidFill>
                  <a:schemeClr val="bg1"/>
                </a:solidFill>
                <a:latin typeface="Arial" panose="020B0604020202020204" pitchFamily="34" charset="0"/>
                <a:cs typeface="Arial" panose="020B0604020202020204" pitchFamily="34" charset="0"/>
              </a:rPr>
              <a:t>Massimo Vacchetta ha scritto 2 libri </a:t>
            </a:r>
            <a:r>
              <a:rPr lang="it-IT" dirty="0" smtClean="0">
                <a:solidFill>
                  <a:schemeClr val="bg1"/>
                </a:solidFill>
                <a:latin typeface="Arial" panose="020B0604020202020204" pitchFamily="34" charset="0"/>
                <a:cs typeface="Arial" panose="020B0604020202020204" pitchFamily="34" charset="0"/>
              </a:rPr>
              <a:t>:</a:t>
            </a:r>
          </a:p>
          <a:p>
            <a:r>
              <a:rPr lang="it-IT" dirty="0" smtClean="0">
                <a:solidFill>
                  <a:schemeClr val="bg1"/>
                </a:solidFill>
                <a:latin typeface="Arial" panose="020B0604020202020204" pitchFamily="34" charset="0"/>
                <a:cs typeface="Arial" panose="020B0604020202020204" pitchFamily="34" charset="0"/>
              </a:rPr>
              <a:t>«</a:t>
            </a:r>
            <a:r>
              <a:rPr lang="it-IT" b="1" dirty="0">
                <a:solidFill>
                  <a:schemeClr val="bg1"/>
                </a:solidFill>
                <a:latin typeface="Arial" panose="020B0604020202020204" pitchFamily="34" charset="0"/>
                <a:cs typeface="Arial" panose="020B0604020202020204" pitchFamily="34" charset="0"/>
              </a:rPr>
              <a:t>25 grammi di felicità</a:t>
            </a:r>
            <a:r>
              <a:rPr lang="it-IT" dirty="0">
                <a:solidFill>
                  <a:schemeClr val="bg1"/>
                </a:solidFill>
                <a:latin typeface="Arial" panose="020B0604020202020204" pitchFamily="34" charset="0"/>
                <a:cs typeface="Arial" panose="020B0604020202020204" pitchFamily="34" charset="0"/>
              </a:rPr>
              <a:t>» in cui racconta lo straordinario incontro con un riccio femmina che lo ha aiutato a uscire da un periodo buio della propria vita.</a:t>
            </a:r>
          </a:p>
          <a:p>
            <a:r>
              <a:rPr lang="it-IT" dirty="0">
                <a:solidFill>
                  <a:schemeClr val="bg1"/>
                </a:solidFill>
                <a:latin typeface="Arial" panose="020B0604020202020204" pitchFamily="34" charset="0"/>
                <a:cs typeface="Arial" panose="020B0604020202020204" pitchFamily="34" charset="0"/>
              </a:rPr>
              <a:t>«</a:t>
            </a:r>
            <a:r>
              <a:rPr lang="it-IT" b="1" dirty="0">
                <a:solidFill>
                  <a:schemeClr val="bg1"/>
                </a:solidFill>
                <a:latin typeface="Arial" panose="020B0604020202020204" pitchFamily="34" charset="0"/>
                <a:cs typeface="Arial" panose="020B0604020202020204" pitchFamily="34" charset="0"/>
              </a:rPr>
              <a:t>Cuore di riccio</a:t>
            </a:r>
            <a:r>
              <a:rPr lang="it-IT" dirty="0">
                <a:solidFill>
                  <a:schemeClr val="bg1"/>
                </a:solidFill>
                <a:latin typeface="Arial" panose="020B0604020202020204" pitchFamily="34" charset="0"/>
                <a:cs typeface="Arial" panose="020B0604020202020204" pitchFamily="34" charset="0"/>
              </a:rPr>
              <a:t>» in cui il veterinario racconta emozionanti storie vere di umani e animali, che si intrecciano al piccolo ospedale per ricci La Ninna.</a:t>
            </a:r>
          </a:p>
          <a:p>
            <a:endParaRPr lang="it-IT" dirty="0">
              <a:latin typeface="Arial" panose="020B0604020202020204" pitchFamily="34" charset="0"/>
              <a:cs typeface="Arial" panose="020B0604020202020204" pitchFamily="34" charset="0"/>
            </a:endParaRPr>
          </a:p>
          <a:p>
            <a:endParaRPr lang="it-IT" dirty="0"/>
          </a:p>
        </p:txBody>
      </p:sp>
      <p:pic>
        <p:nvPicPr>
          <p:cNvPr id="10" name="Immagine 9">
            <a:extLst>
              <a:ext uri="{FF2B5EF4-FFF2-40B4-BE49-F238E27FC236}">
                <a16:creationId xmlns="" xmlns:a16="http://schemas.microsoft.com/office/drawing/2014/main" id="{A2BFCFB3-0551-48DC-A739-1AE724799572}"/>
              </a:ext>
            </a:extLst>
          </p:cNvPr>
          <p:cNvPicPr>
            <a:picLocks noChangeAspect="1"/>
          </p:cNvPicPr>
          <p:nvPr/>
        </p:nvPicPr>
        <p:blipFill>
          <a:blip r:embed="rId3"/>
          <a:stretch>
            <a:fillRect/>
          </a:stretch>
        </p:blipFill>
        <p:spPr>
          <a:xfrm>
            <a:off x="2833704" y="3646915"/>
            <a:ext cx="5970931" cy="3329246"/>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 xmlns:a16="http://schemas.microsoft.com/office/drawing/2014/main" id="{4C769D9B-0E27-4687-AA08-C39C6BD33CA8}"/>
              </a:ext>
            </a:extLst>
          </p:cNvPr>
          <p:cNvPicPr>
            <a:picLocks noChangeAspect="1"/>
          </p:cNvPicPr>
          <p:nvPr/>
        </p:nvPicPr>
        <p:blipFill>
          <a:blip r:embed="rId4"/>
          <a:stretch>
            <a:fillRect/>
          </a:stretch>
        </p:blipFill>
        <p:spPr>
          <a:xfrm>
            <a:off x="10017590" y="3646915"/>
            <a:ext cx="1724025" cy="2647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Risultati immagini per 25 grammi di felicità">
            <a:extLst>
              <a:ext uri="{FF2B5EF4-FFF2-40B4-BE49-F238E27FC236}">
                <a16:creationId xmlns="" xmlns:a16="http://schemas.microsoft.com/office/drawing/2014/main" id="{B7064866-B7C0-4575-BB0D-EB5B49AEC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2174" y="359011"/>
            <a:ext cx="1724025" cy="2657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95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bomb.wav"/>
          </p:stSnd>
        </p:sndAc>
      </p:transition>
    </mc:Choice>
    <mc:Fallback xmlns="">
      <p:transition spd="slow">
        <p:fade/>
        <p:sndAc>
          <p:stSnd>
            <p:snd r:embed="rId6"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down)">
                                      <p:cBhvr>
                                        <p:cTn id="11" dur="580">
                                          <p:stCondLst>
                                            <p:cond delay="0"/>
                                          </p:stCondLst>
                                        </p:cTn>
                                        <p:tgtEl>
                                          <p:spTgt spid="9">
                                            <p:txEl>
                                              <p:pRg st="1" end="1"/>
                                            </p:txEl>
                                          </p:spTgt>
                                        </p:tgtEl>
                                      </p:cBhvr>
                                    </p:animEffect>
                                    <p:anim calcmode="lin" valueType="num">
                                      <p:cBhvr>
                                        <p:cTn id="12"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xEl>
                                              <p:pRg st="1" end="1"/>
                                            </p:txEl>
                                          </p:spTgt>
                                        </p:tgtEl>
                                      </p:cBhvr>
                                      <p:to x="100000" y="60000"/>
                                    </p:animScale>
                                    <p:animScale>
                                      <p:cBhvr>
                                        <p:cTn id="18" dur="166" decel="50000">
                                          <p:stCondLst>
                                            <p:cond delay="676"/>
                                          </p:stCondLst>
                                        </p:cTn>
                                        <p:tgtEl>
                                          <p:spTgt spid="9">
                                            <p:txEl>
                                              <p:pRg st="1" end="1"/>
                                            </p:txEl>
                                          </p:spTgt>
                                        </p:tgtEl>
                                      </p:cBhvr>
                                      <p:to x="100000" y="100000"/>
                                    </p:animScale>
                                    <p:animScale>
                                      <p:cBhvr>
                                        <p:cTn id="19" dur="26">
                                          <p:stCondLst>
                                            <p:cond delay="1312"/>
                                          </p:stCondLst>
                                        </p:cTn>
                                        <p:tgtEl>
                                          <p:spTgt spid="9">
                                            <p:txEl>
                                              <p:pRg st="1" end="1"/>
                                            </p:txEl>
                                          </p:spTgt>
                                        </p:tgtEl>
                                      </p:cBhvr>
                                      <p:to x="100000" y="80000"/>
                                    </p:animScale>
                                    <p:animScale>
                                      <p:cBhvr>
                                        <p:cTn id="20" dur="166" decel="50000">
                                          <p:stCondLst>
                                            <p:cond delay="1338"/>
                                          </p:stCondLst>
                                        </p:cTn>
                                        <p:tgtEl>
                                          <p:spTgt spid="9">
                                            <p:txEl>
                                              <p:pRg st="1" end="1"/>
                                            </p:txEl>
                                          </p:spTgt>
                                        </p:tgtEl>
                                      </p:cBhvr>
                                      <p:to x="100000" y="100000"/>
                                    </p:animScale>
                                    <p:animScale>
                                      <p:cBhvr>
                                        <p:cTn id="21" dur="26">
                                          <p:stCondLst>
                                            <p:cond delay="1642"/>
                                          </p:stCondLst>
                                        </p:cTn>
                                        <p:tgtEl>
                                          <p:spTgt spid="9">
                                            <p:txEl>
                                              <p:pRg st="1" end="1"/>
                                            </p:txEl>
                                          </p:spTgt>
                                        </p:tgtEl>
                                      </p:cBhvr>
                                      <p:to x="100000" y="90000"/>
                                    </p:animScale>
                                    <p:animScale>
                                      <p:cBhvr>
                                        <p:cTn id="22" dur="166" decel="50000">
                                          <p:stCondLst>
                                            <p:cond delay="1668"/>
                                          </p:stCondLst>
                                        </p:cTn>
                                        <p:tgtEl>
                                          <p:spTgt spid="9">
                                            <p:txEl>
                                              <p:pRg st="1" end="1"/>
                                            </p:txEl>
                                          </p:spTgt>
                                        </p:tgtEl>
                                      </p:cBhvr>
                                      <p:to x="100000" y="100000"/>
                                    </p:animScale>
                                    <p:animScale>
                                      <p:cBhvr>
                                        <p:cTn id="23" dur="26">
                                          <p:stCondLst>
                                            <p:cond delay="1808"/>
                                          </p:stCondLst>
                                        </p:cTn>
                                        <p:tgtEl>
                                          <p:spTgt spid="9">
                                            <p:txEl>
                                              <p:pRg st="1" end="1"/>
                                            </p:txEl>
                                          </p:spTgt>
                                        </p:tgtEl>
                                      </p:cBhvr>
                                      <p:to x="100000" y="95000"/>
                                    </p:animScale>
                                    <p:animScale>
                                      <p:cBhvr>
                                        <p:cTn id="24" dur="166" decel="50000">
                                          <p:stCondLst>
                                            <p:cond delay="1834"/>
                                          </p:stCondLst>
                                        </p:cTn>
                                        <p:tgtEl>
                                          <p:spTgt spid="9">
                                            <p:txEl>
                                              <p:pRg st="1" end="1"/>
                                            </p:txEl>
                                          </p:spTgt>
                                        </p:tgtEl>
                                      </p:cBhvr>
                                      <p:to x="100000" y="100000"/>
                                    </p:animScale>
                                  </p:childTnLst>
                                </p:cTn>
                              </p:par>
                            </p:childTnLst>
                          </p:cTn>
                        </p:par>
                        <p:par>
                          <p:cTn id="25" fill="hold">
                            <p:stCondLst>
                              <p:cond delay="3000"/>
                            </p:stCondLst>
                            <p:childTnLst>
                              <p:par>
                                <p:cTn id="26" presetID="52" presetClass="entr" presetSubtype="0" fill="hold"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Scale>
                                      <p:cBhvr>
                                        <p:cTn id="28" dur="1000" decel="50000" fill="hold">
                                          <p:stCondLst>
                                            <p:cond delay="0"/>
                                          </p:stCondLst>
                                        </p:cTn>
                                        <p:tgtEl>
                                          <p:spTgt spid="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
                                            <p:txEl>
                                              <p:pRg st="2" end="2"/>
                                            </p:txEl>
                                          </p:spTgt>
                                        </p:tgtEl>
                                        <p:attrNameLst>
                                          <p:attrName>ppt_x</p:attrName>
                                          <p:attrName>ppt_y</p:attrName>
                                        </p:attrNameLst>
                                      </p:cBhvr>
                                    </p:animMotion>
                                    <p:animEffect transition="in" filter="fade">
                                      <p:cBhvr>
                                        <p:cTn id="30" dur="1000"/>
                                        <p:tgtEl>
                                          <p:spTgt spid="9">
                                            <p:txEl>
                                              <p:pRg st="2" end="2"/>
                                            </p:txEl>
                                          </p:spTgt>
                                        </p:tgtEl>
                                      </p:cBhvr>
                                    </p:animEffect>
                                  </p:childTnLst>
                                </p:cTn>
                              </p:par>
                            </p:childTnLst>
                          </p:cTn>
                        </p:par>
                        <p:par>
                          <p:cTn id="31" fill="hold">
                            <p:stCondLst>
                              <p:cond delay="4000"/>
                            </p:stCondLst>
                            <p:childTnLst>
                              <p:par>
                                <p:cTn id="32" presetID="52" presetClass="entr" presetSubtype="0" fill="hold" nodeType="after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Scale>
                                      <p:cBhvr>
                                        <p:cTn id="34" dur="1000" decel="50000" fill="hold">
                                          <p:stCondLst>
                                            <p:cond delay="0"/>
                                          </p:stCondLst>
                                        </p:cTn>
                                        <p:tgtEl>
                                          <p:spTgt spid="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9">
                                            <p:txEl>
                                              <p:pRg st="3" end="3"/>
                                            </p:txEl>
                                          </p:spTgt>
                                        </p:tgtEl>
                                        <p:attrNameLst>
                                          <p:attrName>ppt_x</p:attrName>
                                          <p:attrName>ppt_y</p:attrName>
                                        </p:attrNameLst>
                                      </p:cBhvr>
                                    </p:animMotion>
                                    <p:animEffect transition="in" filter="fade">
                                      <p:cBhvr>
                                        <p:cTn id="36" dur="1000"/>
                                        <p:tgtEl>
                                          <p:spTgt spid="9">
                                            <p:txEl>
                                              <p:pRg st="3" end="3"/>
                                            </p:txEl>
                                          </p:spTgt>
                                        </p:tgtEl>
                                      </p:cBhvr>
                                    </p:animEffect>
                                  </p:childTnLst>
                                </p:cTn>
                              </p:par>
                            </p:childTnLst>
                          </p:cTn>
                        </p:par>
                        <p:par>
                          <p:cTn id="37" fill="hold">
                            <p:stCondLst>
                              <p:cond delay="5000"/>
                            </p:stCondLst>
                            <p:childTnLst>
                              <p:par>
                                <p:cTn id="38" presetID="25" presetClass="entr" presetSubtype="0"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p:cTn id="40" dur="625"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41" dur="625"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42" dur="625" accel="50000" fill="hold">
                                          <p:stCondLst>
                                            <p:cond delay="625"/>
                                          </p:stCondLst>
                                        </p:cTn>
                                        <p:tgtEl>
                                          <p:spTgt spid="1026"/>
                                        </p:tgtEl>
                                        <p:attrNameLst>
                                          <p:attrName>ppt_w</p:attrName>
                                        </p:attrNameLst>
                                      </p:cBhvr>
                                      <p:tavLst>
                                        <p:tav tm="0">
                                          <p:val>
                                            <p:strVal val="#ppt_w*.05"/>
                                          </p:val>
                                        </p:tav>
                                        <p:tav tm="100000">
                                          <p:val>
                                            <p:strVal val="#ppt_w"/>
                                          </p:val>
                                        </p:tav>
                                      </p:tavLst>
                                    </p:anim>
                                    <p:anim calcmode="lin" valueType="num">
                                      <p:cBhvr>
                                        <p:cTn id="43" dur="1250" fill="hold"/>
                                        <p:tgtEl>
                                          <p:spTgt spid="1026"/>
                                        </p:tgtEl>
                                        <p:attrNameLst>
                                          <p:attrName>ppt_h</p:attrName>
                                        </p:attrNameLst>
                                      </p:cBhvr>
                                      <p:tavLst>
                                        <p:tav tm="0">
                                          <p:val>
                                            <p:strVal val="#ppt_h"/>
                                          </p:val>
                                        </p:tav>
                                        <p:tav tm="100000">
                                          <p:val>
                                            <p:strVal val="#ppt_h"/>
                                          </p:val>
                                        </p:tav>
                                      </p:tavLst>
                                    </p:anim>
                                    <p:anim calcmode="lin" valueType="num">
                                      <p:cBhvr>
                                        <p:cTn id="44" dur="625"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5" dur="625"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6" dur="625" accel="50000" fill="hold">
                                          <p:stCondLst>
                                            <p:cond delay="625"/>
                                          </p:stCondLst>
                                        </p:cTn>
                                        <p:tgtEl>
                                          <p:spTgt spid="1026"/>
                                        </p:tgtEl>
                                        <p:attrNameLst>
                                          <p:attrName>ppt_y</p:attrName>
                                        </p:attrNameLst>
                                      </p:cBhvr>
                                      <p:tavLst>
                                        <p:tav tm="0">
                                          <p:val>
                                            <p:strVal val="#ppt_y+.1"/>
                                          </p:val>
                                        </p:tav>
                                        <p:tav tm="100000">
                                          <p:val>
                                            <p:strVal val="#ppt_y"/>
                                          </p:val>
                                        </p:tav>
                                      </p:tavLst>
                                    </p:anim>
                                    <p:animEffect transition="in" filter="fade">
                                      <p:cBhvr>
                                        <p:cTn id="47" dur="1250" decel="50000">
                                          <p:stCondLst>
                                            <p:cond delay="0"/>
                                          </p:stCondLst>
                                        </p:cTn>
                                        <p:tgtEl>
                                          <p:spTgt spid="1026"/>
                                        </p:tgtEl>
                                      </p:cBhvr>
                                    </p:animEffect>
                                  </p:childTnLst>
                                </p:cTn>
                              </p:par>
                            </p:childTnLst>
                          </p:cTn>
                        </p:par>
                        <p:par>
                          <p:cTn id="48" fill="hold">
                            <p:stCondLst>
                              <p:cond delay="6250"/>
                            </p:stCondLst>
                            <p:childTnLst>
                              <p:par>
                                <p:cTn id="49" presetID="26"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80">
                                          <p:stCondLst>
                                            <p:cond delay="0"/>
                                          </p:stCondLst>
                                        </p:cTn>
                                        <p:tgtEl>
                                          <p:spTgt spid="11"/>
                                        </p:tgtEl>
                                      </p:cBhvr>
                                    </p:animEffect>
                                    <p:anim calcmode="lin" valueType="num">
                                      <p:cBhvr>
                                        <p:cTn id="5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7" dur="26">
                                          <p:stCondLst>
                                            <p:cond delay="650"/>
                                          </p:stCondLst>
                                        </p:cTn>
                                        <p:tgtEl>
                                          <p:spTgt spid="11"/>
                                        </p:tgtEl>
                                      </p:cBhvr>
                                      <p:to x="100000" y="60000"/>
                                    </p:animScale>
                                    <p:animScale>
                                      <p:cBhvr>
                                        <p:cTn id="58" dur="166" decel="50000">
                                          <p:stCondLst>
                                            <p:cond delay="676"/>
                                          </p:stCondLst>
                                        </p:cTn>
                                        <p:tgtEl>
                                          <p:spTgt spid="11"/>
                                        </p:tgtEl>
                                      </p:cBhvr>
                                      <p:to x="100000" y="100000"/>
                                    </p:animScale>
                                    <p:animScale>
                                      <p:cBhvr>
                                        <p:cTn id="59" dur="26">
                                          <p:stCondLst>
                                            <p:cond delay="1312"/>
                                          </p:stCondLst>
                                        </p:cTn>
                                        <p:tgtEl>
                                          <p:spTgt spid="11"/>
                                        </p:tgtEl>
                                      </p:cBhvr>
                                      <p:to x="100000" y="80000"/>
                                    </p:animScale>
                                    <p:animScale>
                                      <p:cBhvr>
                                        <p:cTn id="60" dur="166" decel="50000">
                                          <p:stCondLst>
                                            <p:cond delay="1338"/>
                                          </p:stCondLst>
                                        </p:cTn>
                                        <p:tgtEl>
                                          <p:spTgt spid="11"/>
                                        </p:tgtEl>
                                      </p:cBhvr>
                                      <p:to x="100000" y="100000"/>
                                    </p:animScale>
                                    <p:animScale>
                                      <p:cBhvr>
                                        <p:cTn id="61" dur="26">
                                          <p:stCondLst>
                                            <p:cond delay="1642"/>
                                          </p:stCondLst>
                                        </p:cTn>
                                        <p:tgtEl>
                                          <p:spTgt spid="11"/>
                                        </p:tgtEl>
                                      </p:cBhvr>
                                      <p:to x="100000" y="90000"/>
                                    </p:animScale>
                                    <p:animScale>
                                      <p:cBhvr>
                                        <p:cTn id="62" dur="166" decel="50000">
                                          <p:stCondLst>
                                            <p:cond delay="1668"/>
                                          </p:stCondLst>
                                        </p:cTn>
                                        <p:tgtEl>
                                          <p:spTgt spid="11"/>
                                        </p:tgtEl>
                                      </p:cBhvr>
                                      <p:to x="100000" y="100000"/>
                                    </p:animScale>
                                    <p:animScale>
                                      <p:cBhvr>
                                        <p:cTn id="63" dur="26">
                                          <p:stCondLst>
                                            <p:cond delay="1808"/>
                                          </p:stCondLst>
                                        </p:cTn>
                                        <p:tgtEl>
                                          <p:spTgt spid="11"/>
                                        </p:tgtEl>
                                      </p:cBhvr>
                                      <p:to x="100000" y="95000"/>
                                    </p:animScale>
                                    <p:animScale>
                                      <p:cBhvr>
                                        <p:cTn id="64" dur="166" decel="50000">
                                          <p:stCondLst>
                                            <p:cond delay="1834"/>
                                          </p:stCondLst>
                                        </p:cTn>
                                        <p:tgtEl>
                                          <p:spTgt spid="11"/>
                                        </p:tgtEl>
                                      </p:cBhvr>
                                      <p:to x="100000" y="100000"/>
                                    </p:animScale>
                                  </p:childTnLst>
                                </p:cTn>
                              </p:par>
                            </p:childTnLst>
                          </p:cTn>
                        </p:par>
                        <p:par>
                          <p:cTn id="65" fill="hold">
                            <p:stCondLst>
                              <p:cond delay="8250"/>
                            </p:stCondLst>
                            <p:childTnLst>
                              <p:par>
                                <p:cTn id="66" presetID="22" presetClass="entr" presetSubtype="4" fill="hold" nodeType="afterEffect">
                                  <p:stCondLst>
                                    <p:cond delay="0"/>
                                  </p:stCondLst>
                                  <p:childTnLst>
                                    <p:set>
                                      <p:cBhvr>
                                        <p:cTn id="67" dur="1" fill="hold">
                                          <p:stCondLst>
                                            <p:cond delay="0"/>
                                          </p:stCondLst>
                                        </p:cTn>
                                        <p:tgtEl>
                                          <p:spTgt spid="9">
                                            <p:txEl>
                                              <p:pRg st="4" end="4"/>
                                            </p:txEl>
                                          </p:spTgt>
                                        </p:tgtEl>
                                        <p:attrNameLst>
                                          <p:attrName>style.visibility</p:attrName>
                                        </p:attrNameLst>
                                      </p:cBhvr>
                                      <p:to>
                                        <p:strVal val="visible"/>
                                      </p:to>
                                    </p:set>
                                    <p:animEffect transition="in" filter="wipe(down)">
                                      <p:cBhvr>
                                        <p:cTn id="68" dur="1000"/>
                                        <p:tgtEl>
                                          <p:spTgt spid="9">
                                            <p:txEl>
                                              <p:pRg st="4" end="4"/>
                                            </p:txEl>
                                          </p:spTgt>
                                        </p:tgtEl>
                                      </p:cBhvr>
                                    </p:animEffect>
                                  </p:childTnLst>
                                </p:cTn>
                              </p:par>
                            </p:childTnLst>
                          </p:cTn>
                        </p:par>
                        <p:par>
                          <p:cTn id="69" fill="hold">
                            <p:stCondLst>
                              <p:cond delay="9250"/>
                            </p:stCondLst>
                            <p:childTnLst>
                              <p:par>
                                <p:cTn id="70" presetID="6" presetClass="emph" presetSubtype="0" fill="hold" nodeType="afterEffect">
                                  <p:stCondLst>
                                    <p:cond delay="0"/>
                                  </p:stCondLst>
                                  <p:childTnLst>
                                    <p:animScale>
                                      <p:cBhvr>
                                        <p:cTn id="71"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441AA-D432-4440-8B20-08475EAE0255}"/>
              </a:ext>
            </a:extLst>
          </p:cNvPr>
          <p:cNvSpPr>
            <a:spLocks noGrp="1"/>
          </p:cNvSpPr>
          <p:nvPr>
            <p:ph type="title"/>
          </p:nvPr>
        </p:nvSpPr>
        <p:spPr>
          <a:xfrm>
            <a:off x="0" y="3200026"/>
            <a:ext cx="8534400" cy="1507067"/>
          </a:xfrm>
        </p:spPr>
        <p:txBody>
          <a:bodyPr>
            <a:normAutofit fontScale="90000"/>
          </a:bodyPr>
          <a:lstStyle/>
          <a:p>
            <a:r>
              <a:rPr lang="it-IT" b="1" dirty="0"/>
              <a:t>						Sara </a:t>
            </a:r>
            <a:br>
              <a:rPr lang="it-IT" b="1" dirty="0"/>
            </a:br>
            <a:r>
              <a:rPr lang="it-IT" b="1" dirty="0"/>
              <a:t>									e </a:t>
            </a:r>
            <a:br>
              <a:rPr lang="it-IT" b="1" dirty="0"/>
            </a:br>
            <a:r>
              <a:rPr lang="it-IT" b="1" dirty="0"/>
              <a:t>										MICHELA</a:t>
            </a:r>
          </a:p>
        </p:txBody>
      </p:sp>
      <p:sp>
        <p:nvSpPr>
          <p:cNvPr id="3" name="Rettangolo 2">
            <a:extLst>
              <a:ext uri="{FF2B5EF4-FFF2-40B4-BE49-F238E27FC236}">
                <a16:creationId xmlns="" xmlns:a16="http://schemas.microsoft.com/office/drawing/2014/main" id="{397F20B0-3D2E-49A0-B488-CC516BEA0BF8}"/>
              </a:ext>
            </a:extLst>
          </p:cNvPr>
          <p:cNvSpPr/>
          <p:nvPr/>
        </p:nvSpPr>
        <p:spPr>
          <a:xfrm>
            <a:off x="997474" y="1186259"/>
            <a:ext cx="9329798" cy="1754326"/>
          </a:xfrm>
          <a:prstGeom prst="rect">
            <a:avLst/>
          </a:prstGeom>
          <a:noFill/>
        </p:spPr>
        <p:txBody>
          <a:bodyPr wrap="none" lIns="91440" tIns="45720" rIns="91440" bIns="45720">
            <a:spAutoFit/>
          </a:bodyPr>
          <a:lstStyle/>
          <a:p>
            <a:pPr algn="ctr"/>
            <a:r>
              <a:rPr lang="it-IT"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GRAZIE </a:t>
            </a:r>
          </a:p>
          <a:p>
            <a:pPr algn="ctr"/>
            <a:r>
              <a:rPr lang="it-IT"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PER LA VOSTRA ATTENZIONE</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6712" y="3200026"/>
            <a:ext cx="3611789" cy="2407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AutoShape 4" descr="Risultati immagini per emoji whatsap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6694735" y="5880542"/>
            <a:ext cx="1175636" cy="139258"/>
          </a:xfrm>
          <a:prstGeom prst="rect">
            <a:avLst/>
          </a:prstGeom>
          <a:noFill/>
        </p:spPr>
        <p:txBody>
          <a:bodyPr wrap="square" rtlCol="0">
            <a:spAutoFit/>
          </a:bodyPr>
          <a:lstStyle/>
          <a:p>
            <a:endParaRPr lang="it-IT" dirty="0"/>
          </a:p>
        </p:txBody>
      </p:sp>
      <p:pic>
        <p:nvPicPr>
          <p:cNvPr id="1030" name="Picture 6" descr="Risultati immagini per emoji whatsap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4204583"/>
            <a:ext cx="3110120" cy="2418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15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800"/>
                            </p:stCondLst>
                            <p:childTnLst>
                              <p:par>
                                <p:cTn id="13" presetID="28" presetClass="emph" presetSubtype="0" fill="hold" grpId="0" nodeType="afterEffect">
                                  <p:stCondLst>
                                    <p:cond delay="0"/>
                                  </p:stCondLst>
                                  <p:iterate type="lt">
                                    <p:tmPct val="10000"/>
                                  </p:iterate>
                                  <p:childTnLst>
                                    <p:animClr clrSpc="rgb" dir="cw">
                                      <p:cBhvr override="childStyle">
                                        <p:cTn id="14" dur="500" fill="hold"/>
                                        <p:tgtEl>
                                          <p:spTgt spid="2"/>
                                        </p:tgtEl>
                                        <p:attrNameLst>
                                          <p:attrName>style.color</p:attrName>
                                        </p:attrNameLst>
                                      </p:cBhvr>
                                      <p:to>
                                        <a:srgbClr val="FF0000"/>
                                      </p:to>
                                    </p:animClr>
                                    <p:animClr clrSpc="rgb" dir="cw">
                                      <p:cBhvr>
                                        <p:cTn id="15" dur="500" fill="hold"/>
                                        <p:tgtEl>
                                          <p:spTgt spid="2"/>
                                        </p:tgtEl>
                                        <p:attrNameLst>
                                          <p:attrName>fillcolor</p:attrName>
                                        </p:attrNameLst>
                                      </p:cBhvr>
                                      <p:to>
                                        <a:srgbClr val="FF0000"/>
                                      </p:to>
                                    </p:animClr>
                                    <p:set>
                                      <p:cBhvr>
                                        <p:cTn id="16" dur="500" fill="hold"/>
                                        <p:tgtEl>
                                          <p:spTgt spid="2"/>
                                        </p:tgtEl>
                                        <p:attrNameLst>
                                          <p:attrName>fill.type</p:attrName>
                                        </p:attrNameLst>
                                      </p:cBhvr>
                                      <p:to>
                                        <p:strVal val="solid"/>
                                      </p:to>
                                    </p:set>
                                    <p:anim to="1.5" calcmode="lin" valueType="num">
                                      <p:cBhvr override="childStyle">
                                        <p:cTn id="17" dur="5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0"/>
            <a:ext cx="12192000" cy="6858000"/>
          </a:xfrm>
          <a:prstGeom prst="rect">
            <a:avLst/>
          </a:prstGeom>
        </p:spPr>
      </p:pic>
      <p:sp>
        <p:nvSpPr>
          <p:cNvPr id="2" name="Titolo 1"/>
          <p:cNvSpPr>
            <a:spLocks noGrp="1"/>
          </p:cNvSpPr>
          <p:nvPr>
            <p:ph type="title"/>
          </p:nvPr>
        </p:nvSpPr>
        <p:spPr>
          <a:xfrm>
            <a:off x="1261155" y="642258"/>
            <a:ext cx="9929359" cy="1066800"/>
          </a:xfrm>
        </p:spPr>
        <p:txBody>
          <a:bodyPr>
            <a:noAutofit/>
          </a:bodyPr>
          <a:lstStyle/>
          <a:p>
            <a:r>
              <a:rPr lang="it-IT" sz="3400" b="1" i="1" dirty="0" smtClean="0">
                <a:solidFill>
                  <a:srgbClr val="0000FF"/>
                </a:solidFill>
                <a:effectLst>
                  <a:outerShdw blurRad="38100" dist="38100" dir="2700000" algn="tl">
                    <a:srgbClr val="000000">
                      <a:alpha val="43137"/>
                    </a:srgbClr>
                  </a:outerShdw>
                </a:effectLst>
              </a:rPr>
              <a:t>Verifichiamo la vostra attenzione !!!!!!</a:t>
            </a:r>
            <a:br>
              <a:rPr lang="it-IT" sz="3400" b="1" i="1" dirty="0" smtClean="0">
                <a:solidFill>
                  <a:srgbClr val="0000FF"/>
                </a:solidFill>
                <a:effectLst>
                  <a:outerShdw blurRad="38100" dist="38100" dir="2700000" algn="tl">
                    <a:srgbClr val="000000">
                      <a:alpha val="43137"/>
                    </a:srgbClr>
                  </a:outerShdw>
                </a:effectLst>
              </a:rPr>
            </a:br>
            <a:endParaRPr lang="it-IT" sz="3400" b="1" i="1" dirty="0">
              <a:solidFill>
                <a:srgbClr val="0000FF"/>
              </a:solidFill>
              <a:effectLst>
                <a:outerShdw blurRad="38100" dist="38100" dir="2700000" algn="tl">
                  <a:srgbClr val="000000">
                    <a:alpha val="43137"/>
                  </a:srgbClr>
                </a:outerShdw>
              </a:effectLst>
            </a:endParaRPr>
          </a:p>
        </p:txBody>
      </p:sp>
      <p:sp>
        <p:nvSpPr>
          <p:cNvPr id="5" name="CasellaDiTesto 4"/>
          <p:cNvSpPr txBox="1"/>
          <p:nvPr/>
        </p:nvSpPr>
        <p:spPr>
          <a:xfrm>
            <a:off x="1469572" y="2177142"/>
            <a:ext cx="9985426" cy="2954655"/>
          </a:xfrm>
          <a:prstGeom prst="rect">
            <a:avLst/>
          </a:prstGeom>
          <a:noFill/>
        </p:spPr>
        <p:txBody>
          <a:bodyPr wrap="none" rtlCol="0">
            <a:spAutoFit/>
          </a:bodyPr>
          <a:lstStyle/>
          <a:p>
            <a:r>
              <a:rPr lang="it-IT" sz="2400" b="1" dirty="0" smtClean="0">
                <a:solidFill>
                  <a:schemeClr val="bg1"/>
                </a:solidFill>
              </a:rPr>
              <a:t>Chi ha scritto i 2 libri « 25 grammi di felicità » e « cuore di riccio » ?</a:t>
            </a:r>
          </a:p>
          <a:p>
            <a:endParaRPr lang="it-IT" sz="2400" b="1" dirty="0" smtClean="0">
              <a:solidFill>
                <a:schemeClr val="bg1"/>
              </a:solidFill>
            </a:endParaRPr>
          </a:p>
          <a:p>
            <a:r>
              <a:rPr lang="it-IT" sz="2400" b="1" dirty="0" smtClean="0">
                <a:solidFill>
                  <a:schemeClr val="bg1"/>
                </a:solidFill>
              </a:rPr>
              <a:t>Quanti e quali tipi di riccio esistono al mondo?</a:t>
            </a:r>
          </a:p>
          <a:p>
            <a:endParaRPr lang="it-IT" sz="2400" b="1" dirty="0" smtClean="0">
              <a:solidFill>
                <a:schemeClr val="bg1"/>
              </a:solidFill>
            </a:endParaRPr>
          </a:p>
          <a:p>
            <a:r>
              <a:rPr lang="it-IT" sz="2400" b="1" dirty="0" smtClean="0">
                <a:solidFill>
                  <a:schemeClr val="bg1"/>
                </a:solidFill>
              </a:rPr>
              <a:t> Dove vive ?</a:t>
            </a:r>
          </a:p>
          <a:p>
            <a:endParaRPr lang="it-IT" sz="2400" b="1" dirty="0" smtClean="0">
              <a:solidFill>
                <a:schemeClr val="bg1"/>
              </a:solidFill>
            </a:endParaRPr>
          </a:p>
          <a:p>
            <a:r>
              <a:rPr lang="it-IT" sz="2400" b="1" dirty="0" smtClean="0">
                <a:solidFill>
                  <a:schemeClr val="bg1"/>
                </a:solidFill>
              </a:rPr>
              <a:t>È notturno o diurno ?</a:t>
            </a:r>
          </a:p>
          <a:p>
            <a:endParaRPr lang="it-IT" dirty="0">
              <a:solidFill>
                <a:schemeClr val="bg1"/>
              </a:solidFill>
            </a:endParaRPr>
          </a:p>
        </p:txBody>
      </p:sp>
    </p:spTree>
    <p:extLst>
      <p:ext uri="{BB962C8B-B14F-4D97-AF65-F5344CB8AC3E}">
        <p14:creationId xmlns:p14="http://schemas.microsoft.com/office/powerpoint/2010/main" val="3990573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TM02900771[[fn=Sezione]]</Template>
  <TotalTime>253</TotalTime>
  <Words>494</Words>
  <Application>Microsoft Office PowerPoint</Application>
  <PresentationFormat>Widescreen</PresentationFormat>
  <Paragraphs>32</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Century Gothic</vt:lpstr>
      <vt:lpstr>Goudy Stout</vt:lpstr>
      <vt:lpstr>Wingdings 3</vt:lpstr>
      <vt:lpstr>Sezione</vt:lpstr>
      <vt:lpstr>Presentazione standard di PowerPoint</vt:lpstr>
      <vt:lpstr>Presentazione standard di PowerPoint</vt:lpstr>
      <vt:lpstr>Presentazione standard di PowerPoint</vt:lpstr>
      <vt:lpstr>Presentazione standard di PowerPoint</vt:lpstr>
      <vt:lpstr>CURIOSITà</vt:lpstr>
      <vt:lpstr>Presentazione standard di PowerPoint</vt:lpstr>
      <vt:lpstr>      Sara           e            MICHELA</vt:lpstr>
      <vt:lpstr>Verifichiamo la vostra attenzione !!!!!!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dc:title>
  <dc:creator>Allievo</dc:creator>
  <cp:lastModifiedBy>Allievo</cp:lastModifiedBy>
  <cp:revision>31</cp:revision>
  <dcterms:created xsi:type="dcterms:W3CDTF">2019-05-24T06:46:53Z</dcterms:created>
  <dcterms:modified xsi:type="dcterms:W3CDTF">2019-05-28T09:43:11Z</dcterms:modified>
</cp:coreProperties>
</file>